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682" r:id="rId2"/>
    <p:sldMasterId id="2147483706" r:id="rId3"/>
  </p:sldMasterIdLst>
  <p:notesMasterIdLst>
    <p:notesMasterId r:id="rId57"/>
  </p:notesMasterIdLst>
  <p:handoutMasterIdLst>
    <p:handoutMasterId r:id="rId58"/>
  </p:handoutMasterIdLst>
  <p:sldIdLst>
    <p:sldId id="833" r:id="rId4"/>
    <p:sldId id="851" r:id="rId5"/>
    <p:sldId id="762" r:id="rId6"/>
    <p:sldId id="603" r:id="rId7"/>
    <p:sldId id="834" r:id="rId8"/>
    <p:sldId id="766" r:id="rId9"/>
    <p:sldId id="767" r:id="rId10"/>
    <p:sldId id="768" r:id="rId11"/>
    <p:sldId id="770" r:id="rId12"/>
    <p:sldId id="879" r:id="rId13"/>
    <p:sldId id="844" r:id="rId14"/>
    <p:sldId id="772" r:id="rId15"/>
    <p:sldId id="773" r:id="rId16"/>
    <p:sldId id="825" r:id="rId17"/>
    <p:sldId id="826" r:id="rId18"/>
    <p:sldId id="780" r:id="rId19"/>
    <p:sldId id="847" r:id="rId20"/>
    <p:sldId id="781" r:id="rId21"/>
    <p:sldId id="784" r:id="rId22"/>
    <p:sldId id="835" r:id="rId23"/>
    <p:sldId id="838" r:id="rId24"/>
    <p:sldId id="836" r:id="rId25"/>
    <p:sldId id="843" r:id="rId26"/>
    <p:sldId id="842" r:id="rId27"/>
    <p:sldId id="789" r:id="rId28"/>
    <p:sldId id="845" r:id="rId29"/>
    <p:sldId id="790" r:id="rId30"/>
    <p:sldId id="741" r:id="rId31"/>
    <p:sldId id="791" r:id="rId32"/>
    <p:sldId id="792" r:id="rId33"/>
    <p:sldId id="793" r:id="rId34"/>
    <p:sldId id="795" r:id="rId35"/>
    <p:sldId id="796" r:id="rId36"/>
    <p:sldId id="797" r:id="rId37"/>
    <p:sldId id="801" r:id="rId38"/>
    <p:sldId id="799" r:id="rId39"/>
    <p:sldId id="872" r:id="rId40"/>
    <p:sldId id="873" r:id="rId41"/>
    <p:sldId id="874" r:id="rId42"/>
    <p:sldId id="875" r:id="rId43"/>
    <p:sldId id="876" r:id="rId44"/>
    <p:sldId id="877" r:id="rId45"/>
    <p:sldId id="662" r:id="rId46"/>
    <p:sldId id="878" r:id="rId47"/>
    <p:sldId id="667" r:id="rId48"/>
    <p:sldId id="669" r:id="rId49"/>
    <p:sldId id="671" r:id="rId50"/>
    <p:sldId id="862" r:id="rId51"/>
    <p:sldId id="861" r:id="rId52"/>
    <p:sldId id="867" r:id="rId53"/>
    <p:sldId id="824" r:id="rId54"/>
    <p:sldId id="849" r:id="rId55"/>
    <p:sldId id="850" r:id="rId56"/>
  </p:sldIdLst>
  <p:sldSz cx="12192000" cy="6858000"/>
  <p:notesSz cx="7019925" cy="9305925"/>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nuel Villegas" initials="EV" lastIdx="1" clrIdx="0">
    <p:extLst>
      <p:ext uri="{19B8F6BF-5375-455C-9EA6-DF929625EA0E}">
        <p15:presenceInfo xmlns:p15="http://schemas.microsoft.com/office/powerpoint/2012/main" userId="S-1-5-21-4253163610-2667598496-3511663415-62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9EFF7"/>
    <a:srgbClr val="9AB7DA"/>
    <a:srgbClr val="000099"/>
    <a:srgbClr val="009900"/>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21" autoAdjust="0"/>
    <p:restoredTop sz="83651" autoAdjust="0"/>
  </p:normalViewPr>
  <p:slideViewPr>
    <p:cSldViewPr snapToGrid="0">
      <p:cViewPr varScale="1">
        <p:scale>
          <a:sx n="62" d="100"/>
          <a:sy n="62" d="100"/>
        </p:scale>
        <p:origin x="78" y="1164"/>
      </p:cViewPr>
      <p:guideLst>
        <p:guide orient="horz" pos="2136"/>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100" d="100"/>
          <a:sy n="100" d="100"/>
        </p:scale>
        <p:origin x="-3552" y="-96"/>
      </p:cViewPr>
      <p:guideLst>
        <p:guide orient="horz" pos="2932"/>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131075" name="Rectangle 3"/>
          <p:cNvSpPr>
            <a:spLocks noGrp="1" noChangeArrowheads="1"/>
          </p:cNvSpPr>
          <p:nvPr>
            <p:ph type="dt" sz="quarter" idx="1"/>
          </p:nvPr>
        </p:nvSpPr>
        <p:spPr bwMode="auto">
          <a:xfrm>
            <a:off x="3978275"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endParaRPr lang="en-US"/>
          </a:p>
        </p:txBody>
      </p:sp>
      <p:sp>
        <p:nvSpPr>
          <p:cNvPr id="131076" name="Rectangle 4"/>
          <p:cNvSpPr>
            <a:spLocks noGrp="1" noChangeArrowheads="1"/>
          </p:cNvSpPr>
          <p:nvPr>
            <p:ph type="ftr" sz="quarter" idx="2"/>
          </p:nvPr>
        </p:nvSpPr>
        <p:spPr bwMode="auto">
          <a:xfrm>
            <a:off x="0" y="8840788"/>
            <a:ext cx="3041650" cy="465137"/>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131077" name="Rectangle 5"/>
          <p:cNvSpPr>
            <a:spLocks noGrp="1" noChangeArrowheads="1"/>
          </p:cNvSpPr>
          <p:nvPr>
            <p:ph type="sldNum" sz="quarter" idx="3"/>
          </p:nvPr>
        </p:nvSpPr>
        <p:spPr bwMode="auto">
          <a:xfrm>
            <a:off x="3978275" y="8840788"/>
            <a:ext cx="3041650" cy="465137"/>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fld id="{8C915625-634F-43A9-BFAE-F8FF18CA2E42}" type="slidenum">
              <a:rPr lang="en-US"/>
              <a:pPr/>
              <a:t>‹#›</a:t>
            </a:fld>
            <a:endParaRPr lang="en-US"/>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endParaRPr lang="en-US"/>
          </a:p>
        </p:txBody>
      </p:sp>
      <p:sp>
        <p:nvSpPr>
          <p:cNvPr id="6148" name="Rectangle 4"/>
          <p:cNvSpPr>
            <a:spLocks noGrp="1" noRot="1" noChangeAspect="1" noChangeArrowheads="1" noTextEdit="1"/>
          </p:cNvSpPr>
          <p:nvPr>
            <p:ph type="sldImg" idx="2"/>
          </p:nvPr>
        </p:nvSpPr>
        <p:spPr bwMode="auto">
          <a:xfrm>
            <a:off x="414338" y="696913"/>
            <a:ext cx="6202362" cy="348932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0088" y="4419600"/>
            <a:ext cx="5619750" cy="4189413"/>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6151"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fld id="{F6AACC46-C279-443F-B556-4A2B318B4903}" type="slidenum">
              <a:rPr lang="en-US"/>
              <a:pPr/>
              <a:t>‹#›</a:t>
            </a:fld>
            <a:endParaRPr lang="en-US"/>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ACC46-C279-443F-B556-4A2B318B4903}" type="slidenum">
              <a:rPr lang="en-US" smtClean="0"/>
              <a:pPr/>
              <a:t>2</a:t>
            </a:fld>
            <a:endParaRPr lang="en-US" dirty="0"/>
          </a:p>
        </p:txBody>
      </p:sp>
    </p:spTree>
    <p:extLst>
      <p:ext uri="{BB962C8B-B14F-4D97-AF65-F5344CB8AC3E}">
        <p14:creationId xmlns:p14="http://schemas.microsoft.com/office/powerpoint/2010/main" val="832803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Contracting</a:t>
            </a:r>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28</a:t>
            </a:fld>
            <a:endParaRPr lang="en-US"/>
          </a:p>
        </p:txBody>
      </p:sp>
    </p:spTree>
    <p:extLst>
      <p:ext uri="{BB962C8B-B14F-4D97-AF65-F5344CB8AC3E}">
        <p14:creationId xmlns:p14="http://schemas.microsoft.com/office/powerpoint/2010/main" val="409684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a:t>
            </a:r>
            <a:r>
              <a:rPr lang="en-US" baseline="0" dirty="0"/>
              <a:t> that the last chance to request a secure FTP Site is Oct. 2, 2020 at 2pm. This FTP site will be required to upload proposals…</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30</a:t>
            </a:fld>
            <a:endParaRPr lang="en-US"/>
          </a:p>
        </p:txBody>
      </p:sp>
    </p:spTree>
    <p:extLst>
      <p:ext uri="{BB962C8B-B14F-4D97-AF65-F5344CB8AC3E}">
        <p14:creationId xmlns:p14="http://schemas.microsoft.com/office/powerpoint/2010/main" val="107479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32</a:t>
            </a:fld>
            <a:endParaRPr lang="en-US"/>
          </a:p>
        </p:txBody>
      </p:sp>
    </p:spTree>
    <p:extLst>
      <p:ext uri="{BB962C8B-B14F-4D97-AF65-F5344CB8AC3E}">
        <p14:creationId xmlns:p14="http://schemas.microsoft.com/office/powerpoint/2010/main" val="2409430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48</a:t>
            </a:fld>
            <a:endParaRPr lang="en-US" dirty="0"/>
          </a:p>
        </p:txBody>
      </p:sp>
    </p:spTree>
    <p:extLst>
      <p:ext uri="{BB962C8B-B14F-4D97-AF65-F5344CB8AC3E}">
        <p14:creationId xmlns:p14="http://schemas.microsoft.com/office/powerpoint/2010/main" val="366342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fld id="{F6AACC46-C279-443F-B556-4A2B318B4903}" type="slidenum">
              <a:rPr lang="en-US" smtClean="0"/>
              <a:pPr/>
              <a:t>4</a:t>
            </a:fld>
            <a:endParaRPr lang="en-US"/>
          </a:p>
        </p:txBody>
      </p:sp>
    </p:spTree>
    <p:extLst>
      <p:ext uri="{BB962C8B-B14F-4D97-AF65-F5344CB8AC3E}">
        <p14:creationId xmlns:p14="http://schemas.microsoft.com/office/powerpoint/2010/main" val="236115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11</a:t>
            </a:fld>
            <a:endParaRPr lang="en-US" dirty="0"/>
          </a:p>
        </p:txBody>
      </p:sp>
    </p:spTree>
    <p:extLst>
      <p:ext uri="{BB962C8B-B14F-4D97-AF65-F5344CB8AC3E}">
        <p14:creationId xmlns:p14="http://schemas.microsoft.com/office/powerpoint/2010/main" val="403776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12</a:t>
            </a:fld>
            <a:endParaRPr lang="en-US"/>
          </a:p>
        </p:txBody>
      </p:sp>
    </p:spTree>
    <p:extLst>
      <p:ext uri="{BB962C8B-B14F-4D97-AF65-F5344CB8AC3E}">
        <p14:creationId xmlns:p14="http://schemas.microsoft.com/office/powerpoint/2010/main" val="26915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13</a:t>
            </a:fld>
            <a:endParaRPr lang="en-US"/>
          </a:p>
        </p:txBody>
      </p:sp>
    </p:spTree>
    <p:extLst>
      <p:ext uri="{BB962C8B-B14F-4D97-AF65-F5344CB8AC3E}">
        <p14:creationId xmlns:p14="http://schemas.microsoft.com/office/powerpoint/2010/main" val="192461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16</a:t>
            </a:fld>
            <a:endParaRPr lang="en-US"/>
          </a:p>
        </p:txBody>
      </p:sp>
    </p:spTree>
    <p:extLst>
      <p:ext uri="{BB962C8B-B14F-4D97-AF65-F5344CB8AC3E}">
        <p14:creationId xmlns:p14="http://schemas.microsoft.com/office/powerpoint/2010/main" val="220971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17</a:t>
            </a:fld>
            <a:endParaRPr lang="en-US"/>
          </a:p>
        </p:txBody>
      </p:sp>
    </p:spTree>
    <p:extLst>
      <p:ext uri="{BB962C8B-B14F-4D97-AF65-F5344CB8AC3E}">
        <p14:creationId xmlns:p14="http://schemas.microsoft.com/office/powerpoint/2010/main" val="81267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18</a:t>
            </a:fld>
            <a:endParaRPr lang="en-US"/>
          </a:p>
        </p:txBody>
      </p:sp>
    </p:spTree>
    <p:extLst>
      <p:ext uri="{BB962C8B-B14F-4D97-AF65-F5344CB8AC3E}">
        <p14:creationId xmlns:p14="http://schemas.microsoft.com/office/powerpoint/2010/main" val="1264306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SMWB</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23</a:t>
            </a:fld>
            <a:endParaRPr lang="en-US" dirty="0"/>
          </a:p>
        </p:txBody>
      </p:sp>
    </p:spTree>
    <p:extLst>
      <p:ext uri="{BB962C8B-B14F-4D97-AF65-F5344CB8AC3E}">
        <p14:creationId xmlns:p14="http://schemas.microsoft.com/office/powerpoint/2010/main" val="426496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txBox="1">
            <a:spLocks/>
          </p:cNvSpPr>
          <p:nvPr userDrawn="1"/>
        </p:nvSpPr>
        <p:spPr>
          <a:xfrm>
            <a:off x="452510" y="54431"/>
            <a:ext cx="11286068" cy="1225729"/>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E-16 </a:t>
            </a:r>
            <a:r>
              <a:rPr kumimoji="0" lang="en-US" sz="3600" b="0" i="0" u="none" strike="noStrike" kern="1200" cap="none" spc="0" normalizeH="0" baseline="0" noProof="0" dirty="0" err="1">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Wurzbach</a:t>
            </a:r>
            <a:r>
              <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 Parkway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Sewer at Highway 281 Project</a:t>
            </a:r>
          </a:p>
        </p:txBody>
      </p:sp>
      <p:sp>
        <p:nvSpPr>
          <p:cNvPr id="8" name="Text Box 19"/>
          <p:cNvSpPr txBox="1">
            <a:spLocks noChangeArrowheads="1"/>
          </p:cNvSpPr>
          <p:nvPr userDrawn="1"/>
        </p:nvSpPr>
        <p:spPr bwMode="auto">
          <a:xfrm>
            <a:off x="8047500" y="4682676"/>
            <a:ext cx="4144500" cy="560153"/>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1600" b="0" i="0" dirty="0">
                <a:solidFill>
                  <a:schemeClr val="bg1"/>
                </a:solidFill>
                <a:latin typeface="Gill Sans MT" panose="020B0502020104020203" pitchFamily="34" charset="0"/>
              </a:rPr>
              <a:t>Non-Mandatory Pre-Proposal</a:t>
            </a:r>
            <a:r>
              <a:rPr lang="en-US" sz="1600" b="0" i="0" baseline="0" dirty="0">
                <a:solidFill>
                  <a:schemeClr val="bg1"/>
                </a:solidFill>
                <a:latin typeface="Gill Sans MT" panose="020B0502020104020203" pitchFamily="34" charset="0"/>
              </a:rPr>
              <a:t> Meeting</a:t>
            </a:r>
            <a:endParaRPr lang="en-US" sz="1600" b="0" i="0" dirty="0">
              <a:solidFill>
                <a:schemeClr val="bg1"/>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lang="en-US" sz="1600" b="0" i="0" noProof="0" dirty="0">
                <a:solidFill>
                  <a:schemeClr val="bg1"/>
                </a:solidFill>
                <a:latin typeface="Gill Sans MT" panose="020B0502020104020203" pitchFamily="34" charset="0"/>
              </a:rPr>
              <a:t>May 18, 2020 at  2:30</a:t>
            </a:r>
            <a:r>
              <a:rPr lang="en-US" sz="1600" b="0" i="0" baseline="0" noProof="0" dirty="0">
                <a:solidFill>
                  <a:schemeClr val="bg1"/>
                </a:solidFill>
                <a:latin typeface="Gill Sans MT" panose="020B0502020104020203" pitchFamily="34" charset="0"/>
              </a:rPr>
              <a:t>PM</a:t>
            </a:r>
            <a:endParaRPr lang="en-US" sz="1600" b="0" i="0" noProof="0" dirty="0">
              <a:solidFill>
                <a:schemeClr val="bg1"/>
              </a:solidFill>
              <a:latin typeface="Gill Sans MT" panose="020B0502020104020203" pitchFamily="34" charset="0"/>
            </a:endParaRPr>
          </a:p>
        </p:txBody>
      </p:sp>
      <p:sp>
        <p:nvSpPr>
          <p:cNvPr id="3" name="Rectangle 2"/>
          <p:cNvSpPr/>
          <p:nvPr userDrawn="1"/>
        </p:nvSpPr>
        <p:spPr>
          <a:xfrm>
            <a:off x="452510" y="1404448"/>
            <a:ext cx="6096000" cy="3693319"/>
          </a:xfrm>
          <a:prstGeom prst="rect">
            <a:avLst/>
          </a:prstGeom>
        </p:spPr>
        <p:txBody>
          <a:bodyPr>
            <a:spAutoFit/>
          </a:bodyPr>
          <a:lstStyle/>
          <a:p>
            <a:pPr marL="0" indent="0">
              <a:buNone/>
            </a:pPr>
            <a:r>
              <a:rPr lang="en-US" sz="1800" dirty="0">
                <a:solidFill>
                  <a:schemeClr val="bg1"/>
                </a:solidFill>
                <a:latin typeface="Gill Sans MT" panose="020B0502020104020203" pitchFamily="34" charset="0"/>
              </a:rPr>
              <a:t>Patrick O’Connor, PE</a:t>
            </a:r>
          </a:p>
          <a:p>
            <a:pPr marL="0" indent="0">
              <a:buNone/>
            </a:pPr>
            <a:r>
              <a:rPr lang="en-US" sz="1800" dirty="0">
                <a:solidFill>
                  <a:schemeClr val="bg1">
                    <a:lumMod val="85000"/>
                  </a:schemeClr>
                </a:solidFill>
                <a:latin typeface="Gill Sans MT" panose="020B0502020104020203" pitchFamily="34" charset="0"/>
              </a:rPr>
              <a:t>Project Engineer, SAWS</a:t>
            </a:r>
          </a:p>
          <a:p>
            <a:pPr marL="0" indent="0">
              <a:buNone/>
            </a:pPr>
            <a:r>
              <a:rPr lang="en-US" sz="1800" dirty="0">
                <a:solidFill>
                  <a:schemeClr val="bg1"/>
                </a:solidFill>
                <a:latin typeface="Gill Sans MT" panose="020B0502020104020203" pitchFamily="34" charset="0"/>
              </a:rPr>
              <a:t>Roxanne L. Lockhart</a:t>
            </a:r>
            <a:endParaRPr lang="en-US" sz="1800" dirty="0">
              <a:solidFill>
                <a:schemeClr val="bg1">
                  <a:lumMod val="85000"/>
                </a:schemeClr>
              </a:solidFill>
              <a:latin typeface="Gill Sans MT" panose="020B0502020104020203" pitchFamily="34" charset="0"/>
            </a:endParaRPr>
          </a:p>
          <a:p>
            <a:pPr marL="0" indent="0">
              <a:buNone/>
            </a:pPr>
            <a:r>
              <a:rPr lang="en-US" sz="1800" dirty="0">
                <a:solidFill>
                  <a:schemeClr val="bg1">
                    <a:lumMod val="85000"/>
                  </a:schemeClr>
                </a:solidFill>
                <a:latin typeface="Gill Sans MT" panose="020B0502020104020203" pitchFamily="34" charset="0"/>
              </a:rPr>
              <a:t>Contract Administrator, SAWS</a:t>
            </a:r>
          </a:p>
          <a:p>
            <a:pPr marL="0" indent="0">
              <a:buNone/>
            </a:pPr>
            <a:r>
              <a:rPr lang="en-US" sz="1800" dirty="0">
                <a:solidFill>
                  <a:schemeClr val="bg1"/>
                </a:solidFill>
                <a:latin typeface="Gill Sans MT" panose="020B0502020104020203" pitchFamily="34" charset="0"/>
              </a:rPr>
              <a:t>Marisol V. Robles</a:t>
            </a:r>
            <a:endParaRPr lang="en-US" sz="1800" dirty="0">
              <a:solidFill>
                <a:schemeClr val="bg1">
                  <a:lumMod val="85000"/>
                </a:schemeClr>
              </a:solidFill>
              <a:latin typeface="Gill Sans MT" panose="020B0502020104020203" pitchFamily="34" charset="0"/>
            </a:endParaRPr>
          </a:p>
          <a:p>
            <a:pPr marL="0" indent="0">
              <a:buNone/>
            </a:pPr>
            <a:r>
              <a:rPr lang="en-US" sz="1800" dirty="0">
                <a:solidFill>
                  <a:schemeClr val="bg1">
                    <a:lumMod val="85000"/>
                  </a:schemeClr>
                </a:solidFill>
                <a:latin typeface="Gill Sans MT" panose="020B0502020104020203" pitchFamily="34" charset="0"/>
              </a:rPr>
              <a:t>SMWVB Program Manager, SAWS</a:t>
            </a:r>
          </a:p>
          <a:p>
            <a:pPr marL="0" indent="0">
              <a:buNone/>
            </a:pPr>
            <a:r>
              <a:rPr lang="en-US" sz="1800" dirty="0">
                <a:solidFill>
                  <a:schemeClr val="bg1"/>
                </a:solidFill>
                <a:latin typeface="Gill Sans MT" panose="020B0502020104020203" pitchFamily="34" charset="0"/>
              </a:rPr>
              <a:t>Mario Valdez, PE</a:t>
            </a:r>
          </a:p>
          <a:p>
            <a:pPr marL="0" indent="0">
              <a:buNone/>
            </a:pPr>
            <a:r>
              <a:rPr lang="en-US" sz="1800" dirty="0">
                <a:solidFill>
                  <a:schemeClr val="bg1">
                    <a:lumMod val="85000"/>
                  </a:schemeClr>
                </a:solidFill>
                <a:latin typeface="Gill Sans MT" panose="020B0502020104020203" pitchFamily="34" charset="0"/>
              </a:rPr>
              <a:t>Project Engineer of Record, KHA</a:t>
            </a:r>
          </a:p>
          <a:p>
            <a:pPr marL="0" indent="0">
              <a:buNone/>
            </a:pPr>
            <a:r>
              <a:rPr lang="en-US" sz="1800" dirty="0">
                <a:solidFill>
                  <a:schemeClr val="bg1"/>
                </a:solidFill>
                <a:latin typeface="Gill Sans MT" panose="020B0502020104020203" pitchFamily="34" charset="0"/>
              </a:rPr>
              <a:t>Jeff Farnsworth, PE</a:t>
            </a:r>
          </a:p>
          <a:p>
            <a:pPr marL="0" indent="0">
              <a:buNone/>
            </a:pPr>
            <a:r>
              <a:rPr lang="en-US" sz="1800" dirty="0">
                <a:solidFill>
                  <a:schemeClr val="bg1">
                    <a:lumMod val="85000"/>
                  </a:schemeClr>
                </a:solidFill>
                <a:latin typeface="Gill Sans MT" panose="020B0502020104020203" pitchFamily="34" charset="0"/>
              </a:rPr>
              <a:t>Project Engineer, KHA</a:t>
            </a:r>
          </a:p>
          <a:p>
            <a:pPr marL="0" indent="0">
              <a:buNone/>
            </a:pPr>
            <a:endParaRPr lang="en-US" sz="1800" dirty="0">
              <a:solidFill>
                <a:schemeClr val="bg1"/>
              </a:solidFill>
            </a:endParaRPr>
          </a:p>
        </p:txBody>
      </p:sp>
    </p:spTree>
    <p:extLst>
      <p:ext uri="{BB962C8B-B14F-4D97-AF65-F5344CB8AC3E}">
        <p14:creationId xmlns:p14="http://schemas.microsoft.com/office/powerpoint/2010/main" val="85198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txBox="1">
            <a:spLocks/>
          </p:cNvSpPr>
          <p:nvPr userDrawn="1"/>
        </p:nvSpPr>
        <p:spPr>
          <a:xfrm>
            <a:off x="452510" y="54431"/>
            <a:ext cx="11286068" cy="1225729"/>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E-20: </a:t>
            </a:r>
            <a:r>
              <a:rPr kumimoji="0" lang="en-US" sz="3600" b="0" i="0" u="none" strike="noStrike" kern="1200" cap="none" spc="0" normalizeH="0" baseline="0" noProof="0" dirty="0" err="1">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Wurzbach</a:t>
            </a:r>
            <a:r>
              <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 Parkway Project – Segment 1</a:t>
            </a:r>
          </a:p>
        </p:txBody>
      </p:sp>
      <p:sp>
        <p:nvSpPr>
          <p:cNvPr id="8" name="Text Box 19"/>
          <p:cNvSpPr txBox="1">
            <a:spLocks noChangeArrowheads="1"/>
          </p:cNvSpPr>
          <p:nvPr userDrawn="1"/>
        </p:nvSpPr>
        <p:spPr bwMode="auto">
          <a:xfrm>
            <a:off x="8047500" y="4682676"/>
            <a:ext cx="4144500" cy="560153"/>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1600" b="0" i="0" dirty="0">
                <a:solidFill>
                  <a:schemeClr val="bg1"/>
                </a:solidFill>
                <a:latin typeface="Gill Sans MT" panose="020B0502020104020203" pitchFamily="34" charset="0"/>
              </a:rPr>
              <a:t>Non-Mandatory Pre-Proposal</a:t>
            </a:r>
            <a:r>
              <a:rPr lang="en-US" sz="1600" b="0" i="0" baseline="0" dirty="0">
                <a:solidFill>
                  <a:schemeClr val="bg1"/>
                </a:solidFill>
                <a:latin typeface="Gill Sans MT" panose="020B0502020104020203" pitchFamily="34" charset="0"/>
              </a:rPr>
              <a:t> Meeting</a:t>
            </a:r>
            <a:endParaRPr lang="en-US" sz="1600" b="0" i="0" dirty="0">
              <a:solidFill>
                <a:schemeClr val="bg1"/>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lang="en-US" sz="1600" b="0" i="0" noProof="0" dirty="0">
                <a:solidFill>
                  <a:schemeClr val="bg1"/>
                </a:solidFill>
                <a:latin typeface="Gill Sans MT" panose="020B0502020104020203" pitchFamily="34" charset="0"/>
              </a:rPr>
              <a:t>April</a:t>
            </a:r>
            <a:r>
              <a:rPr lang="en-US" sz="1600" b="0" i="0" baseline="0" noProof="0" dirty="0">
                <a:solidFill>
                  <a:schemeClr val="bg1"/>
                </a:solidFill>
                <a:latin typeface="Gill Sans MT" panose="020B0502020104020203" pitchFamily="34" charset="0"/>
              </a:rPr>
              <a:t> 16</a:t>
            </a:r>
            <a:r>
              <a:rPr lang="en-US" sz="1600" b="0" i="0" noProof="0" dirty="0">
                <a:solidFill>
                  <a:schemeClr val="bg1"/>
                </a:solidFill>
                <a:latin typeface="Gill Sans MT" panose="020B0502020104020203" pitchFamily="34" charset="0"/>
              </a:rPr>
              <a:t>, 2019 at  2:30</a:t>
            </a:r>
            <a:r>
              <a:rPr lang="en-US" sz="1600" b="0" i="0" baseline="0" noProof="0" dirty="0">
                <a:solidFill>
                  <a:schemeClr val="bg1"/>
                </a:solidFill>
                <a:latin typeface="Gill Sans MT" panose="020B0502020104020203" pitchFamily="34" charset="0"/>
              </a:rPr>
              <a:t>PM</a:t>
            </a:r>
            <a:endParaRPr lang="en-US" sz="1600" b="0" i="0" noProof="0" dirty="0">
              <a:solidFill>
                <a:schemeClr val="bg1"/>
              </a:solidFill>
              <a:latin typeface="Gill Sans MT" panose="020B0502020104020203" pitchFamily="34" charset="0"/>
            </a:endParaRPr>
          </a:p>
        </p:txBody>
      </p:sp>
      <p:sp>
        <p:nvSpPr>
          <p:cNvPr id="5" name="Text Box 19"/>
          <p:cNvSpPr txBox="1">
            <a:spLocks noChangeArrowheads="1"/>
          </p:cNvSpPr>
          <p:nvPr userDrawn="1"/>
        </p:nvSpPr>
        <p:spPr bwMode="auto">
          <a:xfrm>
            <a:off x="332760" y="2108394"/>
            <a:ext cx="5910159" cy="609141"/>
          </a:xfrm>
          <a:prstGeom prst="rect">
            <a:avLst/>
          </a:prstGeom>
          <a:noFill/>
          <a:ln w="28575" algn="ctr">
            <a:noFill/>
            <a:miter lim="800000"/>
            <a:headEnd/>
            <a:tailEnd/>
          </a:ln>
          <a:effectLst/>
        </p:spPr>
        <p:txBody>
          <a:bodyPr wrap="square">
            <a:spAutoFit/>
          </a:bodyPr>
          <a:lstStyle/>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Fred Flores</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Contract Administrator, SAWS </a:t>
            </a:r>
          </a:p>
        </p:txBody>
      </p:sp>
      <p:sp>
        <p:nvSpPr>
          <p:cNvPr id="9" name="Text Box 19"/>
          <p:cNvSpPr txBox="1">
            <a:spLocks noChangeArrowheads="1"/>
          </p:cNvSpPr>
          <p:nvPr userDrawn="1"/>
        </p:nvSpPr>
        <p:spPr bwMode="auto">
          <a:xfrm>
            <a:off x="332763" y="1392656"/>
            <a:ext cx="5910159" cy="60324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000" b="0" dirty="0">
                <a:solidFill>
                  <a:schemeClr val="bg1"/>
                </a:solidFill>
                <a:latin typeface="Gill Sans MT" panose="020B0502020104020203" pitchFamily="34" charset="0"/>
              </a:rPr>
              <a:t>Patrick O’Connor</a:t>
            </a:r>
            <a:r>
              <a:rPr lang="en-US" sz="2000" b="0" baseline="0" dirty="0">
                <a:solidFill>
                  <a:schemeClr val="bg1"/>
                </a:solidFill>
                <a:latin typeface="Gill Sans MT" panose="020B0502020104020203" pitchFamily="34" charset="0"/>
              </a:rPr>
              <a:t>, PE</a:t>
            </a:r>
            <a:endParaRPr lang="en-US" sz="20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600" dirty="0">
                <a:solidFill>
                  <a:schemeClr val="accent5">
                    <a:lumMod val="40000"/>
                    <a:lumOff val="60000"/>
                  </a:schemeClr>
                </a:solidFill>
                <a:latin typeface="Gill Sans MT" panose="020B0502020104020203" pitchFamily="34" charset="0"/>
              </a:rPr>
              <a:t>Project</a:t>
            </a:r>
            <a:r>
              <a:rPr lang="en-US" sz="1600" baseline="0" dirty="0">
                <a:solidFill>
                  <a:schemeClr val="accent5">
                    <a:lumMod val="40000"/>
                    <a:lumOff val="60000"/>
                  </a:schemeClr>
                </a:solidFill>
                <a:latin typeface="Gill Sans MT" panose="020B0502020104020203" pitchFamily="34" charset="0"/>
              </a:rPr>
              <a:t> Engineer</a:t>
            </a:r>
            <a:r>
              <a:rPr lang="en-US" sz="1600" dirty="0">
                <a:solidFill>
                  <a:schemeClr val="accent5">
                    <a:lumMod val="40000"/>
                    <a:lumOff val="60000"/>
                  </a:schemeClr>
                </a:solidFill>
                <a:latin typeface="Gill Sans MT" panose="020B0502020104020203" pitchFamily="34" charset="0"/>
              </a:rPr>
              <a:t>, SAWS</a:t>
            </a:r>
          </a:p>
        </p:txBody>
      </p:sp>
      <p:sp>
        <p:nvSpPr>
          <p:cNvPr id="11" name="Text Box 19"/>
          <p:cNvSpPr txBox="1">
            <a:spLocks noChangeArrowheads="1"/>
          </p:cNvSpPr>
          <p:nvPr userDrawn="1"/>
        </p:nvSpPr>
        <p:spPr bwMode="auto">
          <a:xfrm>
            <a:off x="332759" y="2830031"/>
            <a:ext cx="5910159" cy="609141"/>
          </a:xfrm>
          <a:prstGeom prst="rect">
            <a:avLst/>
          </a:prstGeom>
          <a:noFill/>
          <a:ln w="28575" algn="ctr">
            <a:noFill/>
            <a:miter lim="800000"/>
            <a:headEnd/>
            <a:tailEnd/>
          </a:ln>
          <a:effectLst/>
        </p:spPr>
        <p:txBody>
          <a:bodyPr wrap="square">
            <a:spAutoFit/>
          </a:bodyPr>
          <a:lstStyle/>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Marisol V. Robles</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SMWVP Program Manager, SAWS </a:t>
            </a:r>
          </a:p>
        </p:txBody>
      </p:sp>
      <p:sp>
        <p:nvSpPr>
          <p:cNvPr id="13" name="Text Box 19"/>
          <p:cNvSpPr txBox="1">
            <a:spLocks noChangeArrowheads="1"/>
          </p:cNvSpPr>
          <p:nvPr userDrawn="1"/>
        </p:nvSpPr>
        <p:spPr bwMode="auto">
          <a:xfrm>
            <a:off x="332758" y="3551668"/>
            <a:ext cx="5910159" cy="60324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000" b="0" baseline="0" dirty="0">
                <a:solidFill>
                  <a:schemeClr val="bg1"/>
                </a:solidFill>
                <a:latin typeface="Gill Sans MT" panose="020B0502020104020203" pitchFamily="34" charset="0"/>
              </a:rPr>
              <a:t>Kendall NeSmith, PE</a:t>
            </a:r>
            <a:endParaRPr lang="en-US" sz="20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600" baseline="0" dirty="0">
                <a:solidFill>
                  <a:schemeClr val="accent5">
                    <a:lumMod val="40000"/>
                    <a:lumOff val="60000"/>
                  </a:schemeClr>
                </a:solidFill>
                <a:latin typeface="Gill Sans MT" panose="020B0502020104020203" pitchFamily="34" charset="0"/>
              </a:rPr>
              <a:t>Project Engineer, KHA</a:t>
            </a:r>
            <a:endParaRPr lang="en-US" sz="1600" dirty="0">
              <a:solidFill>
                <a:schemeClr val="accent5">
                  <a:lumMod val="40000"/>
                  <a:lumOff val="60000"/>
                </a:schemeClr>
              </a:solidFill>
              <a:latin typeface="Gill Sans MT" panose="020B0502020104020203" pitchFamily="34" charset="0"/>
            </a:endParaRPr>
          </a:p>
        </p:txBody>
      </p:sp>
      <p:sp>
        <p:nvSpPr>
          <p:cNvPr id="10" name="Text Box 19"/>
          <p:cNvSpPr txBox="1">
            <a:spLocks noChangeArrowheads="1"/>
          </p:cNvSpPr>
          <p:nvPr userDrawn="1"/>
        </p:nvSpPr>
        <p:spPr bwMode="auto">
          <a:xfrm>
            <a:off x="332757" y="4267406"/>
            <a:ext cx="5910159" cy="60324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000" b="0" baseline="0" dirty="0">
                <a:solidFill>
                  <a:schemeClr val="bg1"/>
                </a:solidFill>
                <a:latin typeface="Gill Sans MT" panose="020B0502020104020203" pitchFamily="34" charset="0"/>
              </a:rPr>
              <a:t>Ryan Sowa, PE</a:t>
            </a:r>
            <a:endParaRPr lang="en-US" sz="20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600" baseline="0" dirty="0">
                <a:solidFill>
                  <a:schemeClr val="accent5">
                    <a:lumMod val="40000"/>
                    <a:lumOff val="60000"/>
                  </a:schemeClr>
                </a:solidFill>
                <a:latin typeface="Gill Sans MT" panose="020B0502020104020203" pitchFamily="34" charset="0"/>
              </a:rPr>
              <a:t>Project Engineer of Record, KHA</a:t>
            </a:r>
            <a:endParaRPr lang="en-US" sz="1600" dirty="0">
              <a:solidFill>
                <a:schemeClr val="accent5">
                  <a:lumMod val="40000"/>
                  <a:lumOff val="60000"/>
                </a:schemeClr>
              </a:solidFill>
              <a:latin typeface="Gill Sans MT" panose="020B0502020104020203" pitchFamily="34" charset="0"/>
            </a:endParaRPr>
          </a:p>
        </p:txBody>
      </p:sp>
    </p:spTree>
    <p:extLst>
      <p:ext uri="{BB962C8B-B14F-4D97-AF65-F5344CB8AC3E}">
        <p14:creationId xmlns:p14="http://schemas.microsoft.com/office/powerpoint/2010/main" val="1691417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1">
                <a:solidFill>
                  <a:schemeClr val="bg1">
                    <a:lumMod val="50000"/>
                  </a:schemeClr>
                </a:solidFill>
                <a:latin typeface="Calibri" pitchFamily="34" charset="0"/>
              </a:defRPr>
            </a:lvl1pPr>
          </a:lstStyle>
          <a:p>
            <a:r>
              <a:rPr lang="en-US" dirty="0"/>
              <a:t>Click to Edit Page Title</a:t>
            </a:r>
          </a:p>
        </p:txBody>
      </p:sp>
      <p:sp>
        <p:nvSpPr>
          <p:cNvPr id="3" name="Content Placeholder 2"/>
          <p:cNvSpPr>
            <a:spLocks noGrp="1"/>
          </p:cNvSpPr>
          <p:nvPr>
            <p:ph idx="1"/>
          </p:nvPr>
        </p:nvSpPr>
        <p:spPr>
          <a:xfrm>
            <a:off x="609600" y="985653"/>
            <a:ext cx="10972800" cy="4975669"/>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690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11735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1">
                <a:solidFill>
                  <a:schemeClr val="bg1">
                    <a:lumMod val="50000"/>
                  </a:schemeClr>
                </a:solidFill>
                <a:latin typeface="Calibri" pitchFamily="34" charset="0"/>
              </a:defRPr>
            </a:lvl1pPr>
          </a:lstStyle>
          <a:p>
            <a:r>
              <a:rPr lang="en-US" dirty="0"/>
              <a:t>Click to Edit Page Title</a:t>
            </a:r>
          </a:p>
        </p:txBody>
      </p:sp>
      <p:sp>
        <p:nvSpPr>
          <p:cNvPr id="3" name="Content Placeholder 2"/>
          <p:cNvSpPr>
            <a:spLocks noGrp="1"/>
          </p:cNvSpPr>
          <p:nvPr>
            <p:ph idx="1"/>
          </p:nvPr>
        </p:nvSpPr>
        <p:spPr>
          <a:xfrm>
            <a:off x="609600" y="985653"/>
            <a:ext cx="10972800" cy="4975669"/>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239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image" Target="../media/image7.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6"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extLst>
      <p:ext uri="{BB962C8B-B14F-4D97-AF65-F5344CB8AC3E}">
        <p14:creationId xmlns:p14="http://schemas.microsoft.com/office/powerpoint/2010/main" val="433660349"/>
      </p:ext>
    </p:extLst>
  </p:cSld>
  <p:clrMap bg1="lt1" tx1="dk1" bg2="lt2" tx2="dk2" accent1="accent1" accent2="accent2" accent3="accent3" accent4="accent4" accent5="accent5" accent6="accent6" hlink="hlink" folHlink="folHlink"/>
  <p:sldLayoutIdLst>
    <p:sldLayoutId id="2147483710" r:id="rId1"/>
    <p:sldLayoutId id="2147483711" r:id="rId2"/>
  </p:sldLayoutIdLst>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noProof="0" dirty="0">
                <a:effectLst>
                  <a:outerShdw blurRad="50800" dist="38100" dir="2700000" algn="tl" rotWithShape="0">
                    <a:prstClr val="black">
                      <a:alpha val="40000"/>
                    </a:prstClr>
                  </a:outerShdw>
                </a:effectLst>
                <a:latin typeface="Gill Sans MT" panose="020B0502020104020203" pitchFamily="34" charset="0"/>
              </a:rPr>
              <a:t>April 7, 2021</a:t>
            </a: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208903" y="6219099"/>
            <a:ext cx="8896997"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a:solidFill>
                  <a:schemeClr val="bg1"/>
                </a:solidFill>
                <a:effectLst>
                  <a:outerShdw blurRad="127000" dist="63500" dir="2700000" algn="t" rotWithShape="0">
                    <a:schemeClr val="tx1"/>
                  </a:outerShdw>
                </a:effectLst>
                <a:latin typeface="Gill Sans MT" panose="020B0502020104020203" pitchFamily="34" charset="0"/>
              </a:rPr>
              <a:t>W-2: Huebner Creek – Eckhert to Bandera</a:t>
            </a: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5" r:id="rId4"/>
    <p:sldLayoutId id="2147483704" r:id="rId5"/>
    <p:sldLayoutId id="2147483703" r:id="rId6"/>
    <p:sldLayoutId id="2147483687" r:id="rId7"/>
    <p:sldLayoutId id="2147483688" r:id="rId8"/>
    <p:sldLayoutId id="2147483689" r:id="rId9"/>
    <p:sldLayoutId id="2147483690" r:id="rId10"/>
    <p:sldLayoutId id="2147483691" r:id="rId11"/>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7"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extLst>
      <p:ext uri="{BB962C8B-B14F-4D97-AF65-F5344CB8AC3E}">
        <p14:creationId xmlns:p14="http://schemas.microsoft.com/office/powerpoint/2010/main" val="36956916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2" r:id="rId3"/>
  </p:sldLayoutIdLst>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apps.saws.org/business_center/contractsol/Drill.cfm?id=3865&amp;View=Y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roxanne.lockheart@saws.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aws.smwbe.com/" TargetMode="External"/><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saws.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mailto:constworkreq@saws.org"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2844F-B30B-4B42-9EC3-2202E170C738}"/>
              </a:ext>
            </a:extLst>
          </p:cNvPr>
          <p:cNvSpPr>
            <a:spLocks noGrp="1"/>
          </p:cNvSpPr>
          <p:nvPr>
            <p:ph type="title"/>
          </p:nvPr>
        </p:nvSpPr>
        <p:spPr/>
        <p:txBody>
          <a:bodyPr/>
          <a:lstStyle/>
          <a:p>
            <a:pPr algn="ctr"/>
            <a:r>
              <a:rPr lang="en-US" sz="3600" b="0" dirty="0">
                <a:solidFill>
                  <a:schemeClr val="bg1"/>
                </a:solidFill>
                <a:latin typeface="Gill Sans MT" panose="020B0502020104020203" pitchFamily="34" charset="0"/>
              </a:rPr>
              <a:t>	</a:t>
            </a:r>
            <a:r>
              <a:rPr lang="en-US" b="0" dirty="0">
                <a:solidFill>
                  <a:schemeClr val="bg1"/>
                </a:solidFill>
                <a:latin typeface="Gill Sans MT" panose="020B0502020104020203" pitchFamily="34" charset="0"/>
              </a:rPr>
              <a:t>W-2: Huebner Creek – Eckhert to Bandera</a:t>
            </a:r>
          </a:p>
        </p:txBody>
      </p:sp>
      <p:sp>
        <p:nvSpPr>
          <p:cNvPr id="3" name="Content Placeholder 2">
            <a:extLst>
              <a:ext uri="{FF2B5EF4-FFF2-40B4-BE49-F238E27FC236}">
                <a16:creationId xmlns:a16="http://schemas.microsoft.com/office/drawing/2014/main" xmlns="" id="{0A3509DF-79BE-439E-BDD2-63E18A3B3CDE}"/>
              </a:ext>
            </a:extLst>
          </p:cNvPr>
          <p:cNvSpPr>
            <a:spLocks noGrp="1"/>
          </p:cNvSpPr>
          <p:nvPr>
            <p:ph idx="1"/>
          </p:nvPr>
        </p:nvSpPr>
        <p:spPr>
          <a:xfrm>
            <a:off x="309725" y="1256252"/>
            <a:ext cx="10174941" cy="4670404"/>
          </a:xfrm>
        </p:spPr>
        <p:txBody>
          <a:bodyPr/>
          <a:lstStyle/>
          <a:p>
            <a:pPr marL="0" indent="0">
              <a:buNone/>
            </a:pPr>
            <a:r>
              <a:rPr lang="en-US" sz="2400" dirty="0">
                <a:solidFill>
                  <a:schemeClr val="bg1"/>
                </a:solidFill>
                <a:latin typeface="Gill Sans MT" panose="020B0502020104020203" pitchFamily="34" charset="0"/>
              </a:rPr>
              <a:t>Patrick O’Connor, PE</a:t>
            </a:r>
          </a:p>
          <a:p>
            <a:pPr marL="0" indent="0">
              <a:buNone/>
            </a:pPr>
            <a:r>
              <a:rPr lang="en-US" sz="1800" dirty="0">
                <a:solidFill>
                  <a:schemeClr val="bg1">
                    <a:lumMod val="85000"/>
                  </a:schemeClr>
                </a:solidFill>
                <a:latin typeface="Gill Sans MT" panose="020B0502020104020203" pitchFamily="34" charset="0"/>
              </a:rPr>
              <a:t>Project Engineer, SAWS</a:t>
            </a:r>
          </a:p>
          <a:p>
            <a:pPr marL="0" indent="0">
              <a:buNone/>
            </a:pPr>
            <a:r>
              <a:rPr lang="en-US" sz="2400" dirty="0">
                <a:solidFill>
                  <a:schemeClr val="bg1"/>
                </a:solidFill>
                <a:latin typeface="Gill Sans MT" panose="020B0502020104020203" pitchFamily="34" charset="0"/>
              </a:rPr>
              <a:t>Roxanne L. Lockhart</a:t>
            </a:r>
            <a:endParaRPr lang="en-US" sz="2400" dirty="0">
              <a:solidFill>
                <a:schemeClr val="bg1">
                  <a:lumMod val="85000"/>
                </a:schemeClr>
              </a:solidFill>
              <a:latin typeface="Gill Sans MT" panose="020B0502020104020203" pitchFamily="34" charset="0"/>
            </a:endParaRPr>
          </a:p>
          <a:p>
            <a:pPr marL="0" indent="0">
              <a:buNone/>
            </a:pPr>
            <a:r>
              <a:rPr lang="en-US" sz="2000" dirty="0">
                <a:solidFill>
                  <a:schemeClr val="bg1">
                    <a:lumMod val="85000"/>
                  </a:schemeClr>
                </a:solidFill>
                <a:latin typeface="Gill Sans MT" panose="020B0502020104020203" pitchFamily="34" charset="0"/>
              </a:rPr>
              <a:t>Contract Administrator, SAWS</a:t>
            </a:r>
          </a:p>
          <a:p>
            <a:pPr marL="0" indent="0">
              <a:buNone/>
            </a:pPr>
            <a:r>
              <a:rPr lang="en-US" sz="2400" dirty="0">
                <a:solidFill>
                  <a:schemeClr val="bg1"/>
                </a:solidFill>
                <a:latin typeface="Gill Sans MT" panose="020B0502020104020203" pitchFamily="34" charset="0"/>
              </a:rPr>
              <a:t>Marisol V. Robles</a:t>
            </a:r>
            <a:endParaRPr lang="en-US" sz="2400" dirty="0">
              <a:solidFill>
                <a:schemeClr val="bg1">
                  <a:lumMod val="85000"/>
                </a:schemeClr>
              </a:solidFill>
              <a:latin typeface="Gill Sans MT" panose="020B0502020104020203" pitchFamily="34" charset="0"/>
            </a:endParaRPr>
          </a:p>
          <a:p>
            <a:pPr marL="0" indent="0">
              <a:buNone/>
            </a:pPr>
            <a:r>
              <a:rPr lang="en-US" sz="1800" dirty="0">
                <a:solidFill>
                  <a:schemeClr val="bg1">
                    <a:lumMod val="85000"/>
                  </a:schemeClr>
                </a:solidFill>
                <a:latin typeface="Gill Sans MT" panose="020B0502020104020203" pitchFamily="34" charset="0"/>
              </a:rPr>
              <a:t>SMWVB Program Manager, SAWS</a:t>
            </a:r>
          </a:p>
          <a:p>
            <a:pPr marL="0" indent="0">
              <a:buNone/>
            </a:pPr>
            <a:r>
              <a:rPr lang="en-US" sz="2400" dirty="0">
                <a:solidFill>
                  <a:schemeClr val="bg1"/>
                </a:solidFill>
                <a:latin typeface="Gill Sans MT" panose="020B0502020104020203" pitchFamily="34" charset="0"/>
              </a:rPr>
              <a:t>Ryan Sowa, PE</a:t>
            </a:r>
          </a:p>
          <a:p>
            <a:pPr marL="0" indent="0">
              <a:buNone/>
            </a:pPr>
            <a:r>
              <a:rPr lang="en-US" sz="1800" dirty="0">
                <a:solidFill>
                  <a:schemeClr val="bg1">
                    <a:lumMod val="85000"/>
                  </a:schemeClr>
                </a:solidFill>
                <a:latin typeface="Gill Sans MT" panose="020B0502020104020203" pitchFamily="34" charset="0"/>
              </a:rPr>
              <a:t>Project Engineer of Record, Kimley-Horn &amp; Associates</a:t>
            </a:r>
          </a:p>
          <a:p>
            <a:pPr marL="0" indent="0">
              <a:buNone/>
            </a:pPr>
            <a:endParaRPr lang="en-US" dirty="0">
              <a:solidFill>
                <a:schemeClr val="bg1"/>
              </a:solidFill>
            </a:endParaRPr>
          </a:p>
        </p:txBody>
      </p:sp>
      <p:sp>
        <p:nvSpPr>
          <p:cNvPr id="4" name="TextBox 3">
            <a:extLst>
              <a:ext uri="{FF2B5EF4-FFF2-40B4-BE49-F238E27FC236}">
                <a16:creationId xmlns:a16="http://schemas.microsoft.com/office/drawing/2014/main" xmlns="" id="{E5B10336-AD2E-4392-A40F-566DFC4991E2}"/>
              </a:ext>
            </a:extLst>
          </p:cNvPr>
          <p:cNvSpPr txBox="1"/>
          <p:nvPr/>
        </p:nvSpPr>
        <p:spPr>
          <a:xfrm>
            <a:off x="8310281" y="4706471"/>
            <a:ext cx="3509683" cy="634020"/>
          </a:xfrm>
          <a:prstGeom prst="rect">
            <a:avLst/>
          </a:prstGeom>
          <a:noFill/>
        </p:spPr>
        <p:txBody>
          <a:bodyPr wrap="square" rtlCol="0">
            <a:spAutoFit/>
          </a:bodyPr>
          <a:lstStyle/>
          <a:p>
            <a:pPr>
              <a:buNone/>
            </a:pPr>
            <a:r>
              <a:rPr lang="en-US" sz="1600" dirty="0">
                <a:solidFill>
                  <a:schemeClr val="bg1">
                    <a:lumMod val="85000"/>
                  </a:schemeClr>
                </a:solidFill>
                <a:latin typeface="Gill Sans MT" panose="020B0502020104020203" pitchFamily="34" charset="0"/>
              </a:rPr>
              <a:t>Non-Mandatory Pre-Proposal Meeting</a:t>
            </a:r>
          </a:p>
          <a:p>
            <a:pPr>
              <a:buNone/>
            </a:pPr>
            <a:r>
              <a:rPr lang="en-US" sz="1600" dirty="0">
                <a:solidFill>
                  <a:schemeClr val="bg1">
                    <a:lumMod val="85000"/>
                  </a:schemeClr>
                </a:solidFill>
                <a:latin typeface="Gill Sans MT" panose="020B0502020104020203" pitchFamily="34" charset="0"/>
              </a:rPr>
              <a:t>April 7, 2021 at 9:30 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F538F5-564A-4E1A-B7E3-810B2AD91BA5}"/>
              </a:ext>
            </a:extLst>
          </p:cNvPr>
          <p:cNvSpPr>
            <a:spLocks noGrp="1"/>
          </p:cNvSpPr>
          <p:nvPr>
            <p:ph type="title"/>
          </p:nvPr>
        </p:nvSpPr>
        <p:spPr/>
        <p:txBody>
          <a:bodyPr/>
          <a:lstStyle/>
          <a:p>
            <a:r>
              <a:rPr lang="en-US" dirty="0"/>
              <a:t>Required Experience</a:t>
            </a:r>
          </a:p>
        </p:txBody>
      </p:sp>
      <p:sp>
        <p:nvSpPr>
          <p:cNvPr id="3" name="Content Placeholder 2">
            <a:extLst>
              <a:ext uri="{FF2B5EF4-FFF2-40B4-BE49-F238E27FC236}">
                <a16:creationId xmlns:a16="http://schemas.microsoft.com/office/drawing/2014/main" xmlns="" id="{51E24178-885A-4F11-8D95-6EF50533FA45}"/>
              </a:ext>
            </a:extLst>
          </p:cNvPr>
          <p:cNvSpPr>
            <a:spLocks noGrp="1"/>
          </p:cNvSpPr>
          <p:nvPr>
            <p:ph idx="1"/>
          </p:nvPr>
        </p:nvSpPr>
        <p:spPr/>
        <p:txBody>
          <a:bodyPr/>
          <a:lstStyle/>
          <a:p>
            <a:pPr algn="just"/>
            <a:r>
              <a:rPr lang="en-US" dirty="0"/>
              <a:t>Respondents submitting a proposal for this RFCSP should demonstrate, completely and sufficiently, that large diameter wastewater pipeline installations are a primary business focus and service, and such services have been successfully provided for at least five (5)continuous years.</a:t>
            </a:r>
          </a:p>
        </p:txBody>
      </p:sp>
    </p:spTree>
    <p:extLst>
      <p:ext uri="{BB962C8B-B14F-4D97-AF65-F5344CB8AC3E}">
        <p14:creationId xmlns:p14="http://schemas.microsoft.com/office/powerpoint/2010/main" val="11645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88" y="285927"/>
            <a:ext cx="11389896" cy="675389"/>
          </a:xfrm>
        </p:spPr>
        <p:txBody>
          <a:bodyPr/>
          <a:lstStyle/>
          <a:p>
            <a:r>
              <a:rPr lang="en-US" dirty="0"/>
              <a:t>Evaluation Criteria</a:t>
            </a:r>
          </a:p>
        </p:txBody>
      </p:sp>
      <p:graphicFrame>
        <p:nvGraphicFramePr>
          <p:cNvPr id="4" name="Table 3"/>
          <p:cNvGraphicFramePr>
            <a:graphicFrameLocks noGrp="1"/>
          </p:cNvGraphicFramePr>
          <p:nvPr>
            <p:extLst>
              <p:ext uri="{D42A27DB-BD31-4B8C-83A1-F6EECF244321}">
                <p14:modId xmlns:p14="http://schemas.microsoft.com/office/powerpoint/2010/main" val="1743330027"/>
              </p:ext>
            </p:extLst>
          </p:nvPr>
        </p:nvGraphicFramePr>
        <p:xfrm>
          <a:off x="620887" y="1347392"/>
          <a:ext cx="10953752" cy="4236720"/>
        </p:xfrm>
        <a:graphic>
          <a:graphicData uri="http://schemas.openxmlformats.org/drawingml/2006/table">
            <a:tbl>
              <a:tblPr firstRow="1" bandRow="1">
                <a:tableStyleId>{5C22544A-7EE6-4342-B048-85BDC9FD1C3A}</a:tableStyleId>
              </a:tblPr>
              <a:tblGrid>
                <a:gridCol w="6289199">
                  <a:extLst>
                    <a:ext uri="{9D8B030D-6E8A-4147-A177-3AD203B41FA5}">
                      <a16:colId xmlns:a16="http://schemas.microsoft.com/office/drawing/2014/main" xmlns="" val="20000"/>
                    </a:ext>
                  </a:extLst>
                </a:gridCol>
                <a:gridCol w="2720051">
                  <a:extLst>
                    <a:ext uri="{9D8B030D-6E8A-4147-A177-3AD203B41FA5}">
                      <a16:colId xmlns:a16="http://schemas.microsoft.com/office/drawing/2014/main" xmlns="" val="20001"/>
                    </a:ext>
                  </a:extLst>
                </a:gridCol>
                <a:gridCol w="1944502">
                  <a:extLst>
                    <a:ext uri="{9D8B030D-6E8A-4147-A177-3AD203B41FA5}">
                      <a16:colId xmlns:a16="http://schemas.microsoft.com/office/drawing/2014/main" xmlns="" val="20002"/>
                    </a:ext>
                  </a:extLst>
                </a:gridCol>
              </a:tblGrid>
              <a:tr h="0">
                <a:tc>
                  <a:txBody>
                    <a:bodyPr/>
                    <a:lstStyle/>
                    <a:p>
                      <a:pPr algn="ctr"/>
                      <a:r>
                        <a:rPr lang="en-US" sz="2800" dirty="0">
                          <a:latin typeface="Gill Sans MT" panose="020B0502020104020203" pitchFamily="34" charset="0"/>
                        </a:rPr>
                        <a:t>Criteria</a:t>
                      </a:r>
                    </a:p>
                  </a:txBody>
                  <a:tcPr anchor="ctr"/>
                </a:tc>
                <a:tc>
                  <a:txBody>
                    <a:bodyPr/>
                    <a:lstStyle/>
                    <a:p>
                      <a:pPr algn="ctr"/>
                      <a:r>
                        <a:rPr lang="en-US" sz="2800" dirty="0">
                          <a:latin typeface="Gill Sans MT" panose="020B0502020104020203" pitchFamily="34" charset="0"/>
                        </a:rPr>
                        <a:t>Weight</a:t>
                      </a:r>
                    </a:p>
                  </a:txBody>
                  <a:tcPr anchor="ctr"/>
                </a:tc>
                <a:tc>
                  <a:txBody>
                    <a:bodyPr/>
                    <a:lstStyle/>
                    <a:p>
                      <a:pPr algn="ctr"/>
                      <a:r>
                        <a:rPr lang="en-US" sz="2800" dirty="0">
                          <a:latin typeface="Gill Sans MT" panose="020B0502020104020203" pitchFamily="34" charset="0"/>
                        </a:rPr>
                        <a:t>Pg. No.</a:t>
                      </a:r>
                    </a:p>
                  </a:txBody>
                  <a:tcPr anchor="ctr"/>
                </a:tc>
                <a:extLst>
                  <a:ext uri="{0D108BD9-81ED-4DB2-BD59-A6C34878D82A}">
                    <a16:rowId xmlns:a16="http://schemas.microsoft.com/office/drawing/2014/main" xmlns="" val="10000"/>
                  </a:ext>
                </a:extLst>
              </a:tr>
              <a:tr h="0">
                <a:tc>
                  <a:txBody>
                    <a:bodyPr/>
                    <a:lstStyle/>
                    <a:p>
                      <a:pPr marL="0" algn="l" defTabSz="914400" rtl="0" eaLnBrk="1" latinLnBrk="0" hangingPunct="1"/>
                      <a:r>
                        <a:rPr lang="en-US" sz="2600" i="0" kern="1200" baseline="0" dirty="0">
                          <a:solidFill>
                            <a:schemeClr val="tx1">
                              <a:lumMod val="65000"/>
                              <a:lumOff val="35000"/>
                            </a:schemeClr>
                          </a:solidFill>
                          <a:latin typeface="Gill Sans MT" panose="020B0502020104020203" pitchFamily="34" charset="0"/>
                          <a:ea typeface="+mn-ea"/>
                          <a:cs typeface="+mn-cs"/>
                        </a:rPr>
                        <a:t>Team Qualifications and Experience</a:t>
                      </a:r>
                    </a:p>
                  </a:txBody>
                  <a:tcPr anchor="ctr"/>
                </a:tc>
                <a:tc>
                  <a:txBody>
                    <a:bodyPr/>
                    <a:lstStyle/>
                    <a:p>
                      <a:pPr marL="0" marR="0" algn="ctr">
                        <a:lnSpc>
                          <a:spcPct val="107000"/>
                        </a:lnSpc>
                        <a:spcBef>
                          <a:spcPts val="0"/>
                        </a:spcBef>
                        <a:spcAft>
                          <a:spcPts val="800"/>
                        </a:spcAft>
                      </a:pPr>
                      <a:r>
                        <a:rPr lang="en-US" sz="2600" b="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15%</a:t>
                      </a:r>
                    </a:p>
                  </a:txBody>
                  <a:tcPr marL="68580" marR="68580" marT="9525" marB="0" anchor="ctr"/>
                </a:tc>
                <a:tc>
                  <a:txBody>
                    <a:bodyPr/>
                    <a:lstStyle/>
                    <a:p>
                      <a:pPr marL="0" marR="0" algn="ctr">
                        <a:lnSpc>
                          <a:spcPct val="107000"/>
                        </a:lnSpc>
                        <a:spcBef>
                          <a:spcPts val="0"/>
                        </a:spcBef>
                        <a:spcAft>
                          <a:spcPts val="800"/>
                        </a:spcAft>
                      </a:pPr>
                      <a:r>
                        <a:rPr lang="en-US" sz="2600" b="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SIR-3</a:t>
                      </a:r>
                    </a:p>
                  </a:txBody>
                  <a:tcPr marL="68580" marR="68580" marT="9525" marB="0" anchor="ctr"/>
                </a:tc>
                <a:extLst>
                  <a:ext uri="{0D108BD9-81ED-4DB2-BD59-A6C34878D82A}">
                    <a16:rowId xmlns:a16="http://schemas.microsoft.com/office/drawing/2014/main" xmlns="" val="10001"/>
                  </a:ext>
                </a:extLst>
              </a:tr>
              <a:tr h="0">
                <a:tc>
                  <a:txBody>
                    <a:bodyPr/>
                    <a:lstStyle/>
                    <a:p>
                      <a:pPr marL="0" algn="l" defTabSz="914400" rtl="0" eaLnBrk="1" latinLnBrk="0" hangingPunct="1"/>
                      <a:r>
                        <a:rPr lang="en-US" sz="2600" i="0" kern="1200" baseline="0" dirty="0">
                          <a:solidFill>
                            <a:schemeClr val="tx1">
                              <a:lumMod val="65000"/>
                              <a:lumOff val="35000"/>
                            </a:schemeClr>
                          </a:solidFill>
                          <a:latin typeface="Gill Sans MT" panose="020B0502020104020203" pitchFamily="34" charset="0"/>
                          <a:ea typeface="+mn-ea"/>
                          <a:cs typeface="+mn-cs"/>
                        </a:rPr>
                        <a:t>Quality, Reputation, and Ability to Deliver Projects on Schedule and within Budget</a:t>
                      </a:r>
                    </a:p>
                  </a:txBody>
                  <a:tcPr anchor="ctr"/>
                </a:tc>
                <a:tc>
                  <a:txBody>
                    <a:bodyPr/>
                    <a:lstStyle/>
                    <a:p>
                      <a:pPr marL="0" marR="0" algn="ctr">
                        <a:lnSpc>
                          <a:spcPct val="107000"/>
                        </a:lnSpc>
                        <a:spcBef>
                          <a:spcPts val="0"/>
                        </a:spcBef>
                        <a:spcAft>
                          <a:spcPts val="800"/>
                        </a:spcAft>
                      </a:pPr>
                      <a:r>
                        <a:rPr lang="en-US" sz="260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25%</a:t>
                      </a:r>
                    </a:p>
                  </a:txBody>
                  <a:tcPr marL="68580" marR="68580" marT="9525" marB="0" anchor="ctr"/>
                </a:tc>
                <a:tc>
                  <a:txBody>
                    <a:bodyPr/>
                    <a:lstStyle/>
                    <a:p>
                      <a:pPr marL="0" marR="0" algn="ctr">
                        <a:lnSpc>
                          <a:spcPct val="107000"/>
                        </a:lnSpc>
                        <a:spcBef>
                          <a:spcPts val="0"/>
                        </a:spcBef>
                        <a:spcAft>
                          <a:spcPts val="800"/>
                        </a:spcAft>
                      </a:pPr>
                      <a:r>
                        <a:rPr lang="en-US" sz="260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SIR-5</a:t>
                      </a:r>
                    </a:p>
                  </a:txBody>
                  <a:tcPr marL="68580" marR="68580" marT="9525" marB="0" anchor="ctr"/>
                </a:tc>
                <a:extLst>
                  <a:ext uri="{0D108BD9-81ED-4DB2-BD59-A6C34878D82A}">
                    <a16:rowId xmlns:a16="http://schemas.microsoft.com/office/drawing/2014/main" xmlns="" val="10002"/>
                  </a:ext>
                </a:extLst>
              </a:tr>
              <a:tr h="0">
                <a:tc>
                  <a:txBody>
                    <a:bodyPr/>
                    <a:lstStyle/>
                    <a:p>
                      <a:r>
                        <a:rPr lang="en-US" sz="2600" i="0" kern="1200" baseline="0" dirty="0">
                          <a:solidFill>
                            <a:schemeClr val="tx1">
                              <a:lumMod val="65000"/>
                              <a:lumOff val="35000"/>
                            </a:schemeClr>
                          </a:solidFill>
                          <a:latin typeface="Gill Sans MT" panose="020B0502020104020203" pitchFamily="34" charset="0"/>
                          <a:ea typeface="+mn-ea"/>
                          <a:cs typeface="+mn-cs"/>
                        </a:rPr>
                        <a:t>Project Approach including Delivery Schedule</a:t>
                      </a:r>
                    </a:p>
                  </a:txBody>
                  <a:tcPr anchor="ctr"/>
                </a:tc>
                <a:tc>
                  <a:txBody>
                    <a:bodyPr/>
                    <a:lstStyle/>
                    <a:p>
                      <a:pPr marL="0" marR="0" algn="ctr">
                        <a:lnSpc>
                          <a:spcPct val="107000"/>
                        </a:lnSpc>
                        <a:spcBef>
                          <a:spcPts val="0"/>
                        </a:spcBef>
                        <a:spcAft>
                          <a:spcPts val="800"/>
                        </a:spcAft>
                      </a:pPr>
                      <a:r>
                        <a:rPr lang="en-US" sz="260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15%</a:t>
                      </a:r>
                    </a:p>
                  </a:txBody>
                  <a:tcPr marL="9525" marR="9525" marT="9525" marB="0" anchor="ctr"/>
                </a:tc>
                <a:tc>
                  <a:txBody>
                    <a:bodyPr/>
                    <a:lstStyle/>
                    <a:p>
                      <a:pPr marL="0" marR="0" algn="ctr">
                        <a:lnSpc>
                          <a:spcPct val="107000"/>
                        </a:lnSpc>
                        <a:spcBef>
                          <a:spcPts val="0"/>
                        </a:spcBef>
                        <a:spcAft>
                          <a:spcPts val="800"/>
                        </a:spcAft>
                      </a:pPr>
                      <a:r>
                        <a:rPr lang="en-US" sz="260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SIR-8</a:t>
                      </a:r>
                    </a:p>
                  </a:txBody>
                  <a:tcPr marL="9525" marR="9525" marT="9525" marB="0" anchor="ctr"/>
                </a:tc>
                <a:extLst>
                  <a:ext uri="{0D108BD9-81ED-4DB2-BD59-A6C34878D82A}">
                    <a16:rowId xmlns:a16="http://schemas.microsoft.com/office/drawing/2014/main" xmlns="" val="10003"/>
                  </a:ext>
                </a:extLst>
              </a:tr>
              <a:tr h="0">
                <a:tc>
                  <a:txBody>
                    <a:bodyPr/>
                    <a:lstStyle/>
                    <a:p>
                      <a:r>
                        <a:rPr lang="en-US" sz="2600" dirty="0">
                          <a:solidFill>
                            <a:schemeClr val="tx1">
                              <a:lumMod val="65000"/>
                              <a:lumOff val="35000"/>
                            </a:schemeClr>
                          </a:solidFill>
                          <a:latin typeface="Gill Sans MT" panose="020B0502020104020203" pitchFamily="34" charset="0"/>
                        </a:rPr>
                        <a:t>Price Proposal </a:t>
                      </a:r>
                    </a:p>
                  </a:txBody>
                  <a:tcPr anchor="ctr"/>
                </a:tc>
                <a:tc>
                  <a:txBody>
                    <a:bodyPr/>
                    <a:lstStyle/>
                    <a:p>
                      <a:pPr marL="0" marR="0" algn="ctr">
                        <a:lnSpc>
                          <a:spcPct val="107000"/>
                        </a:lnSpc>
                        <a:spcBef>
                          <a:spcPts val="0"/>
                        </a:spcBef>
                        <a:spcAft>
                          <a:spcPts val="800"/>
                        </a:spcAft>
                      </a:pPr>
                      <a:r>
                        <a:rPr lang="en-US" sz="260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35%</a:t>
                      </a:r>
                    </a:p>
                  </a:txBody>
                  <a:tcPr marL="68580" marR="68580" marT="9525" marB="0" anchor="ctr"/>
                </a:tc>
                <a:tc>
                  <a:txBody>
                    <a:bodyPr/>
                    <a:lstStyle/>
                    <a:p>
                      <a:pPr marL="0" marR="0" algn="ctr">
                        <a:lnSpc>
                          <a:spcPct val="107000"/>
                        </a:lnSpc>
                        <a:spcBef>
                          <a:spcPts val="0"/>
                        </a:spcBef>
                        <a:spcAft>
                          <a:spcPts val="800"/>
                        </a:spcAft>
                      </a:pPr>
                      <a:r>
                        <a:rPr lang="en-US" sz="260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SIR-9</a:t>
                      </a:r>
                    </a:p>
                  </a:txBody>
                  <a:tcPr marL="68580" marR="68580" marT="9525" marB="0" anchor="ctr"/>
                </a:tc>
                <a:extLst>
                  <a:ext uri="{0D108BD9-81ED-4DB2-BD59-A6C34878D82A}">
                    <a16:rowId xmlns:a16="http://schemas.microsoft.com/office/drawing/2014/main" xmlns="" val="10004"/>
                  </a:ext>
                </a:extLst>
              </a:tr>
              <a:tr h="0">
                <a:tc>
                  <a:txBody>
                    <a:bodyPr/>
                    <a:lstStyle/>
                    <a:p>
                      <a:r>
                        <a:rPr lang="en-US" sz="2600" i="0" dirty="0">
                          <a:solidFill>
                            <a:schemeClr val="tx1">
                              <a:lumMod val="65000"/>
                              <a:lumOff val="35000"/>
                            </a:schemeClr>
                          </a:solidFill>
                          <a:latin typeface="Gill Sans MT" panose="020B0502020104020203" pitchFamily="34" charset="0"/>
                        </a:rPr>
                        <a:t>Small,</a:t>
                      </a:r>
                      <a:r>
                        <a:rPr lang="en-US" sz="2600" i="0" baseline="0" dirty="0">
                          <a:solidFill>
                            <a:schemeClr val="tx1">
                              <a:lumMod val="65000"/>
                              <a:lumOff val="35000"/>
                            </a:schemeClr>
                          </a:solidFill>
                          <a:latin typeface="Gill Sans MT" panose="020B0502020104020203" pitchFamily="34" charset="0"/>
                        </a:rPr>
                        <a:t> Minority, and Woman-owned Business Participation</a:t>
                      </a:r>
                      <a:endParaRPr lang="en-US" sz="2600" i="0" dirty="0">
                        <a:solidFill>
                          <a:schemeClr val="tx1">
                            <a:lumMod val="65000"/>
                            <a:lumOff val="35000"/>
                          </a:schemeClr>
                        </a:solidFill>
                        <a:latin typeface="Gill Sans MT" panose="020B0502020104020203" pitchFamily="34" charset="0"/>
                      </a:endParaRPr>
                    </a:p>
                  </a:txBody>
                  <a:tcPr anchor="ctr"/>
                </a:tc>
                <a:tc>
                  <a:txBody>
                    <a:bodyPr/>
                    <a:lstStyle/>
                    <a:p>
                      <a:pPr algn="ctr"/>
                      <a:r>
                        <a:rPr lang="en-US" sz="2600" i="0" dirty="0">
                          <a:solidFill>
                            <a:schemeClr val="tx1">
                              <a:lumMod val="65000"/>
                              <a:lumOff val="35000"/>
                            </a:schemeClr>
                          </a:solidFill>
                          <a:latin typeface="Gill Sans MT" panose="020B0502020104020203" pitchFamily="34" charset="0"/>
                        </a:rPr>
                        <a:t>10%</a:t>
                      </a:r>
                    </a:p>
                  </a:txBody>
                  <a:tcPr anchor="ctr"/>
                </a:tc>
                <a:tc>
                  <a:txBody>
                    <a:bodyPr/>
                    <a:lstStyle/>
                    <a:p>
                      <a:pPr algn="ctr"/>
                      <a:r>
                        <a:rPr lang="en-US" sz="2600" i="0" dirty="0">
                          <a:solidFill>
                            <a:schemeClr val="tx1">
                              <a:lumMod val="65000"/>
                              <a:lumOff val="35000"/>
                            </a:schemeClr>
                          </a:solidFill>
                          <a:latin typeface="Gill Sans MT" panose="020B0502020104020203" pitchFamily="34" charset="0"/>
                        </a:rPr>
                        <a:t>SIR-10</a:t>
                      </a:r>
                    </a:p>
                  </a:txBody>
                  <a:tcPr anchor="ctr"/>
                </a:tc>
                <a:extLst>
                  <a:ext uri="{0D108BD9-81ED-4DB2-BD59-A6C34878D82A}">
                    <a16:rowId xmlns:a16="http://schemas.microsoft.com/office/drawing/2014/main" xmlns="" val="10005"/>
                  </a:ext>
                </a:extLst>
              </a:tr>
              <a:tr h="0">
                <a:tc>
                  <a:txBody>
                    <a:bodyPr/>
                    <a:lstStyle/>
                    <a:p>
                      <a:pPr algn="r"/>
                      <a:r>
                        <a:rPr lang="en-US" sz="2600" b="1" i="0" dirty="0">
                          <a:solidFill>
                            <a:schemeClr val="tx1">
                              <a:lumMod val="65000"/>
                              <a:lumOff val="35000"/>
                            </a:schemeClr>
                          </a:solidFill>
                          <a:latin typeface="Gill Sans MT" panose="020B0502020104020203" pitchFamily="34" charset="0"/>
                        </a:rPr>
                        <a:t>TOTAL</a:t>
                      </a:r>
                    </a:p>
                  </a:txBody>
                  <a:tcPr anchor="ctr"/>
                </a:tc>
                <a:tc>
                  <a:txBody>
                    <a:bodyPr/>
                    <a:lstStyle/>
                    <a:p>
                      <a:pPr algn="ctr"/>
                      <a:r>
                        <a:rPr lang="en-US" sz="2600" b="1" i="0" dirty="0">
                          <a:solidFill>
                            <a:schemeClr val="tx1">
                              <a:lumMod val="65000"/>
                              <a:lumOff val="35000"/>
                            </a:schemeClr>
                          </a:solidFill>
                          <a:latin typeface="Gill Sans MT" panose="020B0502020104020203" pitchFamily="34" charset="0"/>
                        </a:rPr>
                        <a:t>100%</a:t>
                      </a:r>
                    </a:p>
                  </a:txBody>
                  <a:tcPr anchor="ctr"/>
                </a:tc>
                <a:tc>
                  <a:txBody>
                    <a:bodyPr/>
                    <a:lstStyle/>
                    <a:p>
                      <a:pPr algn="ctr"/>
                      <a:endParaRPr lang="en-US" sz="2600" b="1" i="0" dirty="0">
                        <a:solidFill>
                          <a:schemeClr val="tx1">
                            <a:lumMod val="65000"/>
                            <a:lumOff val="35000"/>
                          </a:schemeClr>
                        </a:solidFill>
                        <a:latin typeface="Gill Sans MT" panose="020B0502020104020203" pitchFamily="34" charset="0"/>
                      </a:endParaRP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458764077"/>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a:t>
            </a:r>
          </a:p>
        </p:txBody>
      </p:sp>
      <p:sp>
        <p:nvSpPr>
          <p:cNvPr id="3" name="Content Placeholder 2"/>
          <p:cNvSpPr>
            <a:spLocks noGrp="1"/>
          </p:cNvSpPr>
          <p:nvPr>
            <p:ph idx="1"/>
          </p:nvPr>
        </p:nvSpPr>
        <p:spPr>
          <a:xfrm>
            <a:off x="609599" y="1451027"/>
            <a:ext cx="11385454" cy="4517382"/>
          </a:xfrm>
        </p:spPr>
        <p:txBody>
          <a:bodyPr/>
          <a:lstStyle/>
          <a:p>
            <a:pPr marL="12700" marR="1005205">
              <a:lnSpc>
                <a:spcPct val="120000"/>
              </a:lnSpc>
              <a:spcBef>
                <a:spcPts val="225"/>
              </a:spcBef>
              <a:buFont typeface="Arial"/>
              <a:buChar char="•"/>
              <a:tabLst>
                <a:tab pos="356235" algn="l"/>
              </a:tabLst>
            </a:pPr>
            <a:r>
              <a:rPr lang="en-US" sz="2800" spc="-5" dirty="0">
                <a:solidFill>
                  <a:srgbClr val="5C5D60"/>
                </a:solidFill>
                <a:latin typeface="Gill Sans MT"/>
                <a:cs typeface="Gill Sans MT"/>
              </a:rPr>
              <a:t>Organizational </a:t>
            </a:r>
            <a:r>
              <a:rPr lang="en-US" sz="2800" spc="-10" dirty="0">
                <a:solidFill>
                  <a:srgbClr val="5C5D60"/>
                </a:solidFill>
                <a:latin typeface="Gill Sans MT"/>
                <a:cs typeface="Gill Sans MT"/>
              </a:rPr>
              <a:t>Structure </a:t>
            </a:r>
            <a:r>
              <a:rPr lang="en-US" sz="2800" spc="-5" dirty="0">
                <a:solidFill>
                  <a:srgbClr val="5C5D60"/>
                </a:solidFill>
                <a:latin typeface="Gill Sans MT"/>
                <a:cs typeface="Gill Sans MT"/>
              </a:rPr>
              <a:t>and </a:t>
            </a:r>
            <a:r>
              <a:rPr lang="en-US" sz="2800" spc="-75" dirty="0">
                <a:solidFill>
                  <a:srgbClr val="5C5D60"/>
                </a:solidFill>
                <a:latin typeface="Gill Sans MT"/>
                <a:cs typeface="Gill Sans MT"/>
              </a:rPr>
              <a:t>Key </a:t>
            </a:r>
            <a:r>
              <a:rPr lang="en-US" sz="2800" spc="-5" dirty="0">
                <a:solidFill>
                  <a:srgbClr val="5C5D60"/>
                </a:solidFill>
                <a:latin typeface="Gill Sans MT"/>
                <a:cs typeface="Gill Sans MT"/>
              </a:rPr>
              <a:t>Information </a:t>
            </a:r>
            <a:r>
              <a:rPr lang="en-US" sz="2800" dirty="0">
                <a:solidFill>
                  <a:srgbClr val="5C5D60"/>
                </a:solidFill>
                <a:latin typeface="Gill Sans MT"/>
                <a:cs typeface="Gill Sans MT"/>
              </a:rPr>
              <a:t>on </a:t>
            </a:r>
            <a:r>
              <a:rPr lang="en-US" sz="2800" spc="-5" dirty="0">
                <a:solidFill>
                  <a:srgbClr val="5C5D60"/>
                </a:solidFill>
                <a:latin typeface="Gill Sans MT"/>
                <a:cs typeface="Gill Sans MT"/>
              </a:rPr>
              <a:t>Prime Contractor</a:t>
            </a:r>
            <a:endParaRPr lang="en-US" sz="2800" dirty="0">
              <a:latin typeface="Gill Sans MT"/>
              <a:cs typeface="Gill Sans MT"/>
            </a:endParaRPr>
          </a:p>
          <a:p>
            <a:pPr marL="756285" marR="5080" lvl="1" indent="-286385">
              <a:spcBef>
                <a:spcPts val="590"/>
              </a:spcBef>
              <a:buFont typeface="Arial"/>
              <a:buChar char="–"/>
              <a:tabLst>
                <a:tab pos="756920" algn="l"/>
                <a:tab pos="2113915" algn="l"/>
                <a:tab pos="3723640" algn="l"/>
                <a:tab pos="5180330" algn="l"/>
                <a:tab pos="6695440" algn="l"/>
                <a:tab pos="7752715" algn="l"/>
                <a:tab pos="8105140" algn="l"/>
                <a:tab pos="8525510" algn="l"/>
                <a:tab pos="10035540" algn="l"/>
                <a:tab pos="10854055" algn="l"/>
              </a:tabLst>
            </a:pPr>
            <a:r>
              <a:rPr lang="en-US" sz="2400" dirty="0">
                <a:solidFill>
                  <a:srgbClr val="5C5D60"/>
                </a:solidFill>
                <a:latin typeface="Gill Sans MT"/>
                <a:cs typeface="Gill Sans MT"/>
              </a:rPr>
              <a:t>C</a:t>
            </a:r>
            <a:r>
              <a:rPr lang="en-US" sz="2400" spc="-5" dirty="0">
                <a:solidFill>
                  <a:srgbClr val="5C5D60"/>
                </a:solidFill>
                <a:latin typeface="Gill Sans MT"/>
                <a:cs typeface="Gill Sans MT"/>
              </a:rPr>
              <a:t>om</a:t>
            </a:r>
            <a:r>
              <a:rPr lang="en-US" sz="2400" dirty="0">
                <a:solidFill>
                  <a:srgbClr val="5C5D60"/>
                </a:solidFill>
                <a:latin typeface="Gill Sans MT"/>
                <a:cs typeface="Gill Sans MT"/>
              </a:rPr>
              <a:t>p</a:t>
            </a:r>
            <a:r>
              <a:rPr lang="en-US" sz="2400" spc="-5" dirty="0">
                <a:solidFill>
                  <a:srgbClr val="5C5D60"/>
                </a:solidFill>
                <a:latin typeface="Gill Sans MT"/>
                <a:cs typeface="Gill Sans MT"/>
              </a:rPr>
              <a:t>a</a:t>
            </a:r>
            <a:r>
              <a:rPr lang="en-US" sz="2400" spc="-50" dirty="0">
                <a:solidFill>
                  <a:srgbClr val="5C5D60"/>
                </a:solidFill>
                <a:latin typeface="Gill Sans MT"/>
                <a:cs typeface="Gill Sans MT"/>
              </a:rPr>
              <a:t>n</a:t>
            </a:r>
            <a:r>
              <a:rPr lang="en-US" sz="2400" dirty="0">
                <a:solidFill>
                  <a:srgbClr val="5C5D60"/>
                </a:solidFill>
                <a:latin typeface="Gill Sans MT"/>
                <a:cs typeface="Gill Sans MT"/>
              </a:rPr>
              <a:t>y</a:t>
            </a:r>
            <a:r>
              <a:rPr lang="en-US" sz="2400" dirty="0">
                <a:solidFill>
                  <a:srgbClr val="5C5D60"/>
                </a:solidFill>
                <a:latin typeface="Times New Roman"/>
                <a:cs typeface="Times New Roman"/>
              </a:rPr>
              <a:t>	</a:t>
            </a:r>
            <a:r>
              <a:rPr lang="en-US" sz="2400" spc="-15" dirty="0">
                <a:solidFill>
                  <a:srgbClr val="5C5D60"/>
                </a:solidFill>
                <a:latin typeface="Gill Sans MT"/>
                <a:cs typeface="Gill Sans MT"/>
              </a:rPr>
              <a:t>i</a:t>
            </a:r>
            <a:r>
              <a:rPr lang="en-US" sz="2400" dirty="0">
                <a:solidFill>
                  <a:srgbClr val="5C5D60"/>
                </a:solidFill>
                <a:latin typeface="Gill Sans MT"/>
                <a:cs typeface="Gill Sans MT"/>
              </a:rPr>
              <a:t>n</a:t>
            </a:r>
            <a:r>
              <a:rPr lang="en-US" sz="2400" spc="-25" dirty="0">
                <a:solidFill>
                  <a:srgbClr val="5C5D60"/>
                </a:solidFill>
                <a:latin typeface="Gill Sans MT"/>
                <a:cs typeface="Gill Sans MT"/>
              </a:rPr>
              <a:t>f</a:t>
            </a:r>
            <a:r>
              <a:rPr lang="en-US" sz="2400" spc="-5" dirty="0">
                <a:solidFill>
                  <a:srgbClr val="5C5D60"/>
                </a:solidFill>
                <a:latin typeface="Gill Sans MT"/>
                <a:cs typeface="Gill Sans MT"/>
              </a:rPr>
              <a:t>orma</a:t>
            </a:r>
            <a:r>
              <a:rPr lang="en-US" sz="2400" dirty="0">
                <a:solidFill>
                  <a:srgbClr val="5C5D60"/>
                </a:solidFill>
                <a:latin typeface="Gill Sans MT"/>
                <a:cs typeface="Gill Sans MT"/>
              </a:rPr>
              <a:t>ti</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n</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(st</a:t>
            </a:r>
            <a:r>
              <a:rPr lang="en-US" sz="2400" spc="-5" dirty="0">
                <a:solidFill>
                  <a:srgbClr val="5C5D60"/>
                </a:solidFill>
                <a:latin typeface="Gill Sans MT"/>
                <a:cs typeface="Gill Sans MT"/>
              </a:rPr>
              <a:t>r</a:t>
            </a:r>
            <a:r>
              <a:rPr lang="en-US" sz="2400" dirty="0">
                <a:solidFill>
                  <a:srgbClr val="5C5D60"/>
                </a:solidFill>
                <a:latin typeface="Gill Sans MT"/>
                <a:cs typeface="Gill Sans MT"/>
              </a:rPr>
              <a:t>uctu</a:t>
            </a:r>
            <a:r>
              <a:rPr lang="en-US" sz="2400" spc="-55" dirty="0">
                <a:solidFill>
                  <a:srgbClr val="5C5D60"/>
                </a:solidFill>
                <a:latin typeface="Gill Sans MT"/>
                <a:cs typeface="Gill Sans MT"/>
              </a:rPr>
              <a:t>r</a:t>
            </a:r>
            <a:r>
              <a:rPr lang="en-US" sz="2400" spc="35" dirty="0">
                <a:solidFill>
                  <a:srgbClr val="5C5D60"/>
                </a:solidFill>
                <a:latin typeface="Gill Sans MT"/>
                <a:cs typeface="Gill Sans MT"/>
              </a:rPr>
              <a:t>e</a:t>
            </a:r>
            <a:r>
              <a:rPr lang="en-US" sz="2400" dirty="0">
                <a:solidFill>
                  <a:srgbClr val="5C5D60"/>
                </a:solidFill>
                <a:latin typeface="Gill Sans MT"/>
                <a:cs typeface="Gill Sans MT"/>
              </a:rPr>
              <a:t>,</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deb</a:t>
            </a:r>
            <a:r>
              <a:rPr lang="en-US" sz="2400" spc="-5" dirty="0">
                <a:solidFill>
                  <a:srgbClr val="5C5D60"/>
                </a:solidFill>
                <a:latin typeface="Gill Sans MT"/>
                <a:cs typeface="Gill Sans MT"/>
              </a:rPr>
              <a:t>arm</a:t>
            </a:r>
            <a:r>
              <a:rPr lang="en-US" sz="2400" dirty="0">
                <a:solidFill>
                  <a:srgbClr val="5C5D60"/>
                </a:solidFill>
                <a:latin typeface="Gill Sans MT"/>
                <a:cs typeface="Gill Sans MT"/>
              </a:rPr>
              <a:t>ent</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hist</a:t>
            </a:r>
            <a:r>
              <a:rPr lang="en-US" sz="2400" spc="-5" dirty="0">
                <a:solidFill>
                  <a:srgbClr val="5C5D60"/>
                </a:solidFill>
                <a:latin typeface="Gill Sans MT"/>
                <a:cs typeface="Gill Sans MT"/>
              </a:rPr>
              <a:t>o</a:t>
            </a:r>
            <a:r>
              <a:rPr lang="en-US" sz="2400" spc="65" dirty="0">
                <a:solidFill>
                  <a:srgbClr val="5C5D60"/>
                </a:solidFill>
                <a:latin typeface="Gill Sans MT"/>
                <a:cs typeface="Gill Sans MT"/>
              </a:rPr>
              <a:t>r</a:t>
            </a:r>
            <a:r>
              <a:rPr lang="en-US" sz="2400" spc="-190" dirty="0">
                <a:solidFill>
                  <a:srgbClr val="5C5D60"/>
                </a:solidFill>
                <a:latin typeface="Gill Sans MT"/>
                <a:cs typeface="Gill Sans MT"/>
              </a:rPr>
              <a:t>y</a:t>
            </a:r>
            <a:r>
              <a:rPr lang="en-US" sz="2400" dirty="0">
                <a:solidFill>
                  <a:srgbClr val="5C5D60"/>
                </a:solidFill>
                <a:latin typeface="Gill Sans MT"/>
                <a:cs typeface="Gill Sans MT"/>
              </a:rPr>
              <a:t>,</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f</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e</a:t>
            </a:r>
            <a:r>
              <a:rPr lang="en-US" sz="2400" spc="-5" dirty="0">
                <a:solidFill>
                  <a:srgbClr val="5C5D60"/>
                </a:solidFill>
                <a:latin typeface="Gill Sans MT"/>
                <a:cs typeface="Gill Sans MT"/>
              </a:rPr>
              <a:t>m</a:t>
            </a:r>
            <a:r>
              <a:rPr lang="en-US" sz="2400" dirty="0">
                <a:solidFill>
                  <a:srgbClr val="5C5D60"/>
                </a:solidFill>
                <a:latin typeface="Gill Sans MT"/>
                <a:cs typeface="Gill Sans MT"/>
              </a:rPr>
              <a:t>pl</a:t>
            </a:r>
            <a:r>
              <a:rPr lang="en-US" sz="2400" spc="-55" dirty="0">
                <a:solidFill>
                  <a:srgbClr val="5C5D60"/>
                </a:solidFill>
                <a:latin typeface="Gill Sans MT"/>
                <a:cs typeface="Gill Sans MT"/>
              </a:rPr>
              <a:t>o</a:t>
            </a:r>
            <a:r>
              <a:rPr lang="en-US" sz="2400" spc="-45" dirty="0">
                <a:solidFill>
                  <a:srgbClr val="5C5D60"/>
                </a:solidFill>
                <a:latin typeface="Gill Sans MT"/>
                <a:cs typeface="Gill Sans MT"/>
              </a:rPr>
              <a:t>y</a:t>
            </a:r>
            <a:r>
              <a:rPr lang="en-US" sz="2400" spc="-10" dirty="0">
                <a:solidFill>
                  <a:srgbClr val="5C5D60"/>
                </a:solidFill>
                <a:latin typeface="Gill Sans MT"/>
                <a:cs typeface="Gill Sans MT"/>
              </a:rPr>
              <a:t>e</a:t>
            </a:r>
            <a:r>
              <a:rPr lang="en-US" sz="2400" dirty="0">
                <a:solidFill>
                  <a:srgbClr val="5C5D60"/>
                </a:solidFill>
                <a:latin typeface="Gill Sans MT"/>
                <a:cs typeface="Gill Sans MT"/>
              </a:rPr>
              <a:t>es,</a:t>
            </a:r>
            <a:r>
              <a:rPr lang="en-US" sz="2400" dirty="0">
                <a:solidFill>
                  <a:srgbClr val="5C5D60"/>
                </a:solidFill>
                <a:latin typeface="Times New Roman"/>
                <a:cs typeface="Times New Roman"/>
              </a:rPr>
              <a:t>	</a:t>
            </a:r>
            <a:r>
              <a:rPr lang="en-US" sz="2400" spc="-45" dirty="0">
                <a:solidFill>
                  <a:srgbClr val="5C5D60"/>
                </a:solidFill>
                <a:latin typeface="Gill Sans MT"/>
                <a:cs typeface="Gill Sans MT"/>
              </a:rPr>
              <a:t>y</a:t>
            </a:r>
            <a:r>
              <a:rPr lang="en-US" sz="2400" dirty="0">
                <a:solidFill>
                  <a:srgbClr val="5C5D60"/>
                </a:solidFill>
                <a:latin typeface="Gill Sans MT"/>
                <a:cs typeface="Gill Sans MT"/>
              </a:rPr>
              <a:t>e</a:t>
            </a:r>
            <a:r>
              <a:rPr lang="en-US" sz="2400" spc="-5" dirty="0">
                <a:solidFill>
                  <a:srgbClr val="5C5D60"/>
                </a:solidFill>
                <a:latin typeface="Gill Sans MT"/>
                <a:cs typeface="Gill Sans MT"/>
              </a:rPr>
              <a:t>ar</a:t>
            </a:r>
            <a:r>
              <a:rPr lang="en-US" sz="2400" dirty="0">
                <a:solidFill>
                  <a:srgbClr val="5C5D60"/>
                </a:solidFill>
                <a:latin typeface="Gill Sans MT"/>
                <a:cs typeface="Gill Sans MT"/>
              </a:rPr>
              <a:t>s</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f </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construction </a:t>
            </a:r>
            <a:r>
              <a:rPr lang="en-US" sz="2400" spc="-15" dirty="0">
                <a:solidFill>
                  <a:srgbClr val="5C5D60"/>
                </a:solidFill>
                <a:latin typeface="Gill Sans MT"/>
                <a:cs typeface="Gill Sans MT"/>
              </a:rPr>
              <a:t>work,</a:t>
            </a:r>
            <a:r>
              <a:rPr lang="en-US" sz="2400" spc="-290" dirty="0">
                <a:solidFill>
                  <a:srgbClr val="5C5D60"/>
                </a:solidFill>
                <a:latin typeface="Gill Sans MT"/>
                <a:cs typeface="Gill Sans MT"/>
              </a:rPr>
              <a:t> </a:t>
            </a:r>
            <a:r>
              <a:rPr lang="en-US" sz="2400" spc="10" dirty="0">
                <a:solidFill>
                  <a:srgbClr val="5C5D60"/>
                </a:solidFill>
                <a:latin typeface="Gill Sans MT"/>
                <a:cs typeface="Gill Sans MT"/>
              </a:rPr>
              <a:t>etc.)</a:t>
            </a:r>
            <a:endParaRPr lang="en-US" sz="2400" dirty="0">
              <a:latin typeface="Gill Sans MT"/>
              <a:cs typeface="Gill Sans MT"/>
            </a:endParaRPr>
          </a:p>
          <a:p>
            <a:pPr marL="756285" marR="5715" lvl="1" indent="-286385">
              <a:spcBef>
                <a:spcPts val="575"/>
              </a:spcBef>
              <a:buFont typeface="Arial"/>
              <a:buChar char="–"/>
              <a:tabLst>
                <a:tab pos="756920" algn="l"/>
                <a:tab pos="2731135" algn="l"/>
                <a:tab pos="3637915" algn="l"/>
                <a:tab pos="4360545" algn="l"/>
                <a:tab pos="4997450" algn="l"/>
                <a:tab pos="6395085" algn="l"/>
                <a:tab pos="7115809" algn="l"/>
                <a:tab pos="8647430" algn="l"/>
                <a:tab pos="9072880" algn="l"/>
                <a:tab pos="10499090" algn="l"/>
              </a:tabLst>
            </a:pPr>
            <a:r>
              <a:rPr lang="en-US" sz="2400" dirty="0">
                <a:solidFill>
                  <a:srgbClr val="5C5D60"/>
                </a:solidFill>
                <a:latin typeface="Gill Sans MT"/>
                <a:cs typeface="Gill Sans MT"/>
              </a:rPr>
              <a:t>O</a:t>
            </a:r>
            <a:r>
              <a:rPr lang="en-US" sz="2400" spc="-5" dirty="0">
                <a:solidFill>
                  <a:srgbClr val="5C5D60"/>
                </a:solidFill>
                <a:latin typeface="Gill Sans MT"/>
                <a:cs typeface="Gill Sans MT"/>
              </a:rPr>
              <a:t>rga</a:t>
            </a:r>
            <a:r>
              <a:rPr lang="en-US" sz="2400" dirty="0">
                <a:solidFill>
                  <a:srgbClr val="5C5D60"/>
                </a:solidFill>
                <a:latin typeface="Gill Sans MT"/>
                <a:cs typeface="Gill Sans MT"/>
              </a:rPr>
              <a:t>ni</a:t>
            </a:r>
            <a:r>
              <a:rPr lang="en-US" sz="2400" spc="-5" dirty="0">
                <a:solidFill>
                  <a:srgbClr val="5C5D60"/>
                </a:solidFill>
                <a:latin typeface="Gill Sans MT"/>
                <a:cs typeface="Gill Sans MT"/>
              </a:rPr>
              <a:t>za</a:t>
            </a:r>
            <a:r>
              <a:rPr lang="en-US" sz="2400" dirty="0">
                <a:solidFill>
                  <a:srgbClr val="5C5D60"/>
                </a:solidFill>
                <a:latin typeface="Gill Sans MT"/>
                <a:cs typeface="Gill Sans MT"/>
              </a:rPr>
              <a:t>ti</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n</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l</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Ch</a:t>
            </a:r>
            <a:r>
              <a:rPr lang="en-US" sz="2400" spc="-5" dirty="0">
                <a:solidFill>
                  <a:srgbClr val="5C5D60"/>
                </a:solidFill>
                <a:latin typeface="Gill Sans MT"/>
                <a:cs typeface="Gill Sans MT"/>
              </a:rPr>
              <a:t>a</a:t>
            </a:r>
            <a:r>
              <a:rPr lang="en-US" sz="2400" spc="45" dirty="0">
                <a:solidFill>
                  <a:srgbClr val="5C5D60"/>
                </a:solidFill>
                <a:latin typeface="Gill Sans MT"/>
                <a:cs typeface="Gill Sans MT"/>
              </a:rPr>
              <a:t>r</a:t>
            </a:r>
            <a:r>
              <a:rPr lang="en-US" sz="2400" dirty="0">
                <a:solidFill>
                  <a:srgbClr val="5C5D60"/>
                </a:solidFill>
                <a:latin typeface="Gill Sans MT"/>
                <a:cs typeface="Gill Sans MT"/>
              </a:rPr>
              <a:t>t</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with</a:t>
            </a:r>
            <a:r>
              <a:rPr lang="en-US" sz="2400" dirty="0">
                <a:solidFill>
                  <a:srgbClr val="5C5D60"/>
                </a:solidFill>
                <a:latin typeface="Times New Roman"/>
                <a:cs typeface="Times New Roman"/>
              </a:rPr>
              <a:t>	</a:t>
            </a:r>
            <a:r>
              <a:rPr lang="en-US" sz="2400" spc="-150" dirty="0">
                <a:solidFill>
                  <a:srgbClr val="5C5D60"/>
                </a:solidFill>
                <a:latin typeface="Gill Sans MT"/>
                <a:cs typeface="Gill Sans MT"/>
              </a:rPr>
              <a:t>K</a:t>
            </a:r>
            <a:r>
              <a:rPr lang="en-US" sz="2400" spc="-50" dirty="0">
                <a:solidFill>
                  <a:srgbClr val="5C5D60"/>
                </a:solidFill>
                <a:latin typeface="Gill Sans MT"/>
                <a:cs typeface="Gill Sans MT"/>
              </a:rPr>
              <a:t>e</a:t>
            </a:r>
            <a:r>
              <a:rPr lang="en-US" sz="2400" dirty="0">
                <a:solidFill>
                  <a:srgbClr val="5C5D60"/>
                </a:solidFill>
                <a:latin typeface="Gill Sans MT"/>
                <a:cs typeface="Gill Sans MT"/>
              </a:rPr>
              <a:t>y</a:t>
            </a:r>
            <a:r>
              <a:rPr lang="en-US" sz="2400" dirty="0">
                <a:solidFill>
                  <a:srgbClr val="5C5D60"/>
                </a:solidFill>
                <a:latin typeface="Times New Roman"/>
                <a:cs typeface="Times New Roman"/>
              </a:rPr>
              <a:t>	</a:t>
            </a:r>
            <a:r>
              <a:rPr lang="en-US" sz="2400" spc="-75" dirty="0">
                <a:solidFill>
                  <a:srgbClr val="5C5D60"/>
                </a:solidFill>
                <a:latin typeface="Gill Sans MT"/>
                <a:cs typeface="Gill Sans MT"/>
              </a:rPr>
              <a:t>P</a:t>
            </a:r>
            <a:r>
              <a:rPr lang="en-US" sz="2400" dirty="0">
                <a:solidFill>
                  <a:srgbClr val="5C5D60"/>
                </a:solidFill>
                <a:latin typeface="Gill Sans MT"/>
                <a:cs typeface="Gill Sans MT"/>
              </a:rPr>
              <a:t>e</a:t>
            </a:r>
            <a:r>
              <a:rPr lang="en-US" sz="2400" spc="-5" dirty="0">
                <a:solidFill>
                  <a:srgbClr val="5C5D60"/>
                </a:solidFill>
                <a:latin typeface="Gill Sans MT"/>
                <a:cs typeface="Gill Sans MT"/>
              </a:rPr>
              <a:t>r</a:t>
            </a:r>
            <a:r>
              <a:rPr lang="en-US" sz="2400" dirty="0">
                <a:solidFill>
                  <a:srgbClr val="5C5D60"/>
                </a:solidFill>
                <a:latin typeface="Gill Sans MT"/>
                <a:cs typeface="Gill Sans MT"/>
              </a:rPr>
              <a:t>s</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nnel</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w</a:t>
            </a:r>
            <a:r>
              <a:rPr lang="en-US" sz="2400" spc="-15" dirty="0">
                <a:solidFill>
                  <a:srgbClr val="5C5D60"/>
                </a:solidFill>
                <a:latin typeface="Gill Sans MT"/>
                <a:cs typeface="Gill Sans MT"/>
              </a:rPr>
              <a:t>i</a:t>
            </a:r>
            <a:r>
              <a:rPr lang="en-US" sz="2400" dirty="0">
                <a:solidFill>
                  <a:srgbClr val="5C5D60"/>
                </a:solidFill>
                <a:latin typeface="Gill Sans MT"/>
                <a:cs typeface="Gill Sans MT"/>
              </a:rPr>
              <a:t>th</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pe</a:t>
            </a:r>
            <a:r>
              <a:rPr lang="en-US" sz="2400" spc="-65" dirty="0">
                <a:solidFill>
                  <a:srgbClr val="5C5D60"/>
                </a:solidFill>
                <a:latin typeface="Gill Sans MT"/>
                <a:cs typeface="Gill Sans MT"/>
              </a:rPr>
              <a:t>r</a:t>
            </a:r>
            <a:r>
              <a:rPr lang="en-US" sz="2400" dirty="0">
                <a:solidFill>
                  <a:srgbClr val="5C5D60"/>
                </a:solidFill>
                <a:latin typeface="Gill Sans MT"/>
                <a:cs typeface="Gill Sans MT"/>
              </a:rPr>
              <a:t>ce</a:t>
            </a:r>
            <a:r>
              <a:rPr lang="en-US" sz="2400" spc="-15" dirty="0">
                <a:solidFill>
                  <a:srgbClr val="5C5D60"/>
                </a:solidFill>
                <a:latin typeface="Gill Sans MT"/>
                <a:cs typeface="Gill Sans MT"/>
              </a:rPr>
              <a:t>n</a:t>
            </a:r>
            <a:r>
              <a:rPr lang="en-US" sz="2400" dirty="0">
                <a:solidFill>
                  <a:srgbClr val="5C5D60"/>
                </a:solidFill>
                <a:latin typeface="Gill Sans MT"/>
                <a:cs typeface="Gill Sans MT"/>
              </a:rPr>
              <a:t>t</a:t>
            </a:r>
            <a:r>
              <a:rPr lang="en-US" sz="2400" spc="-5" dirty="0">
                <a:solidFill>
                  <a:srgbClr val="5C5D60"/>
                </a:solidFill>
                <a:latin typeface="Gill Sans MT"/>
                <a:cs typeface="Gill Sans MT"/>
              </a:rPr>
              <a:t>ag</a:t>
            </a:r>
            <a:r>
              <a:rPr lang="en-US" sz="2400" dirty="0">
                <a:solidFill>
                  <a:srgbClr val="5C5D60"/>
                </a:solidFill>
                <a:latin typeface="Gill Sans MT"/>
                <a:cs typeface="Gill Sans MT"/>
              </a:rPr>
              <a:t>e</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f</a:t>
            </a:r>
            <a:r>
              <a:rPr lang="en-US" sz="2400" dirty="0">
                <a:solidFill>
                  <a:srgbClr val="5C5D60"/>
                </a:solidFill>
                <a:latin typeface="Times New Roman"/>
                <a:cs typeface="Times New Roman"/>
              </a:rPr>
              <a:t>	</a:t>
            </a:r>
            <a:r>
              <a:rPr lang="en-US" sz="2400" spc="-90" dirty="0">
                <a:solidFill>
                  <a:srgbClr val="5C5D60"/>
                </a:solidFill>
                <a:latin typeface="Gill Sans MT"/>
                <a:cs typeface="Gill Sans MT"/>
              </a:rPr>
              <a:t>a</a:t>
            </a:r>
            <a:r>
              <a:rPr lang="en-US" sz="2400" dirty="0">
                <a:solidFill>
                  <a:srgbClr val="5C5D60"/>
                </a:solidFill>
                <a:latin typeface="Gill Sans MT"/>
                <a:cs typeface="Gill Sans MT"/>
              </a:rPr>
              <a:t>v</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il</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bili</a:t>
            </a:r>
            <a:r>
              <a:rPr lang="en-US" sz="2400" spc="-10" dirty="0">
                <a:solidFill>
                  <a:srgbClr val="5C5D60"/>
                </a:solidFill>
                <a:latin typeface="Gill Sans MT"/>
                <a:cs typeface="Gill Sans MT"/>
              </a:rPr>
              <a:t>t</a:t>
            </a:r>
            <a:r>
              <a:rPr lang="en-US" sz="2400" spc="-190" dirty="0">
                <a:solidFill>
                  <a:srgbClr val="5C5D60"/>
                </a:solidFill>
                <a:latin typeface="Gill Sans MT"/>
                <a:cs typeface="Gill Sans MT"/>
              </a:rPr>
              <a:t>y</a:t>
            </a:r>
            <a:r>
              <a:rPr lang="en-US" sz="2400" dirty="0">
                <a:solidFill>
                  <a:srgbClr val="5C5D60"/>
                </a:solidFill>
                <a:latin typeface="Gill Sans MT"/>
                <a:cs typeface="Gill Sans MT"/>
              </a:rPr>
              <a:t>,</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cle</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r</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description of </a:t>
            </a:r>
            <a:r>
              <a:rPr lang="en-US" sz="2400" spc="-15" dirty="0">
                <a:solidFill>
                  <a:srgbClr val="5C5D60"/>
                </a:solidFill>
                <a:latin typeface="Gill Sans MT"/>
                <a:cs typeface="Gill Sans MT"/>
              </a:rPr>
              <a:t>roles </a:t>
            </a:r>
            <a:r>
              <a:rPr lang="en-US" sz="2400" spc="-5" dirty="0">
                <a:solidFill>
                  <a:srgbClr val="5C5D60"/>
                </a:solidFill>
                <a:latin typeface="Gill Sans MT"/>
                <a:cs typeface="Gill Sans MT"/>
              </a:rPr>
              <a:t>and responsibilities (Prime and </a:t>
            </a:r>
            <a:r>
              <a:rPr lang="en-US" sz="2400" spc="-65" dirty="0">
                <a:solidFill>
                  <a:srgbClr val="5C5D60"/>
                </a:solidFill>
                <a:latin typeface="Gill Sans MT"/>
                <a:cs typeface="Gill Sans MT"/>
              </a:rPr>
              <a:t>Key</a:t>
            </a:r>
            <a:r>
              <a:rPr lang="en-US" sz="2400" spc="15" dirty="0">
                <a:solidFill>
                  <a:srgbClr val="5C5D60"/>
                </a:solidFill>
                <a:latin typeface="Gill Sans MT"/>
                <a:cs typeface="Gill Sans MT"/>
              </a:rPr>
              <a:t> </a:t>
            </a:r>
            <a:r>
              <a:rPr lang="en-US" sz="2400" dirty="0">
                <a:solidFill>
                  <a:srgbClr val="5C5D60"/>
                </a:solidFill>
                <a:latin typeface="Gill Sans MT"/>
                <a:cs typeface="Gill Sans MT"/>
              </a:rPr>
              <a:t>Subs)</a:t>
            </a:r>
            <a:endParaRPr lang="en-US" sz="2400" dirty="0">
              <a:latin typeface="Gill Sans MT"/>
              <a:cs typeface="Gill Sans MT"/>
            </a:endParaRPr>
          </a:p>
          <a:p>
            <a:pPr marL="1270000" lvl="2" indent="-342900">
              <a:spcBef>
                <a:spcPts val="495"/>
              </a:spcBef>
              <a:buFont typeface="Wingdings" panose="05000000000000000000" pitchFamily="2" charset="2"/>
              <a:buChar char="§"/>
              <a:tabLst>
                <a:tab pos="1156335" algn="l"/>
              </a:tabLst>
            </a:pPr>
            <a:r>
              <a:rPr lang="en-US" spc="-75" dirty="0">
                <a:solidFill>
                  <a:srgbClr val="5C5D60"/>
                </a:solidFill>
                <a:latin typeface="Gill Sans MT"/>
                <a:cs typeface="Gill Sans MT"/>
              </a:rPr>
              <a:t>Team </a:t>
            </a:r>
            <a:r>
              <a:rPr lang="en-US" spc="5" dirty="0">
                <a:solidFill>
                  <a:srgbClr val="5C5D60"/>
                </a:solidFill>
                <a:latin typeface="Gill Sans MT"/>
                <a:cs typeface="Gill Sans MT"/>
              </a:rPr>
              <a:t>history </a:t>
            </a:r>
            <a:r>
              <a:rPr lang="en-US" spc="-5" dirty="0">
                <a:solidFill>
                  <a:srgbClr val="5C5D60"/>
                </a:solidFill>
                <a:latin typeface="Gill Sans MT"/>
                <a:cs typeface="Gill Sans MT"/>
              </a:rPr>
              <a:t>or </a:t>
            </a:r>
            <a:r>
              <a:rPr lang="en-US" spc="-10" dirty="0">
                <a:solidFill>
                  <a:srgbClr val="5C5D60"/>
                </a:solidFill>
                <a:latin typeface="Gill Sans MT"/>
                <a:cs typeface="Gill Sans MT"/>
              </a:rPr>
              <a:t>approach </a:t>
            </a:r>
            <a:r>
              <a:rPr lang="en-US" dirty="0">
                <a:solidFill>
                  <a:srgbClr val="5C5D60"/>
                </a:solidFill>
                <a:latin typeface="Gill Sans MT"/>
                <a:cs typeface="Gill Sans MT"/>
              </a:rPr>
              <a:t>if no prior experience to </a:t>
            </a:r>
            <a:r>
              <a:rPr lang="en-US" spc="-5" dirty="0">
                <a:solidFill>
                  <a:srgbClr val="5C5D60"/>
                </a:solidFill>
                <a:latin typeface="Gill Sans MT"/>
                <a:cs typeface="Gill Sans MT"/>
              </a:rPr>
              <a:t>ensure </a:t>
            </a:r>
            <a:r>
              <a:rPr lang="en-US" dirty="0">
                <a:solidFill>
                  <a:srgbClr val="5C5D60"/>
                </a:solidFill>
                <a:latin typeface="Gill Sans MT"/>
                <a:cs typeface="Gill Sans MT"/>
              </a:rPr>
              <a:t>successful </a:t>
            </a:r>
            <a:r>
              <a:rPr lang="en-US" spc="-5" dirty="0">
                <a:solidFill>
                  <a:srgbClr val="5C5D60"/>
                </a:solidFill>
                <a:latin typeface="Gill Sans MT"/>
                <a:cs typeface="Gill Sans MT"/>
              </a:rPr>
              <a:t>completion of</a:t>
            </a:r>
            <a:r>
              <a:rPr lang="en-US" spc="-145" dirty="0">
                <a:solidFill>
                  <a:srgbClr val="5C5D60"/>
                </a:solidFill>
                <a:latin typeface="Gill Sans MT"/>
                <a:cs typeface="Gill Sans MT"/>
              </a:rPr>
              <a:t> </a:t>
            </a:r>
            <a:r>
              <a:rPr lang="en-US" spc="-10" dirty="0">
                <a:solidFill>
                  <a:srgbClr val="5C5D60"/>
                </a:solidFill>
                <a:latin typeface="Gill Sans MT"/>
                <a:cs typeface="Gill Sans MT"/>
              </a:rPr>
              <a:t>project</a:t>
            </a:r>
            <a:endParaRPr lang="en-US" dirty="0">
              <a:latin typeface="Gill Sans MT"/>
              <a:cs typeface="Gill Sans MT"/>
            </a:endParaRPr>
          </a:p>
          <a:p>
            <a:pPr marL="756285" lvl="1" indent="-286385">
              <a:spcBef>
                <a:spcPts val="575"/>
              </a:spcBef>
              <a:buFont typeface="Arial"/>
              <a:buChar char="–"/>
              <a:tabLst>
                <a:tab pos="756920" algn="l"/>
              </a:tabLst>
            </a:pPr>
            <a:r>
              <a:rPr lang="en-US" sz="2400" spc="-65" dirty="0">
                <a:solidFill>
                  <a:srgbClr val="5C5D60"/>
                </a:solidFill>
                <a:latin typeface="Gill Sans MT"/>
                <a:cs typeface="Gill Sans MT"/>
              </a:rPr>
              <a:t>Contractor CANNOT change Key Personnel identified in proposal without written request to SAWS and SAWS written approval</a:t>
            </a:r>
            <a:endParaRPr lang="en-US" sz="2400" dirty="0">
              <a:latin typeface="Gill Sans MT"/>
              <a:cs typeface="Gill Sans MT"/>
            </a:endParaRPr>
          </a:p>
          <a:p>
            <a:pPr marL="756285" lvl="1" indent="-286385">
              <a:spcBef>
                <a:spcPts val="575"/>
              </a:spcBef>
              <a:buFont typeface="Arial"/>
              <a:buChar char="–"/>
              <a:tabLst>
                <a:tab pos="756920" algn="l"/>
              </a:tabLst>
            </a:pPr>
            <a:r>
              <a:rPr lang="en-US" sz="2400" spc="-5" dirty="0">
                <a:solidFill>
                  <a:srgbClr val="5C5D60"/>
                </a:solidFill>
                <a:latin typeface="Gill Sans MT"/>
                <a:cs typeface="Gill Sans MT"/>
              </a:rPr>
              <a:t>Financial statement </a:t>
            </a:r>
            <a:r>
              <a:rPr lang="en-US" sz="2400" dirty="0">
                <a:solidFill>
                  <a:srgbClr val="5C5D60"/>
                </a:solidFill>
                <a:latin typeface="Gill Sans MT"/>
                <a:cs typeface="Gill Sans MT"/>
              </a:rPr>
              <a:t>for the most recent 3 complete fiscal years</a:t>
            </a:r>
            <a:endParaRPr lang="en-US" sz="2400" spc="-65" dirty="0">
              <a:solidFill>
                <a:srgbClr val="5C5D60"/>
              </a:solidFill>
              <a:latin typeface="Gill Sans MT"/>
              <a:cs typeface="Gill Sans MT"/>
            </a:endParaRPr>
          </a:p>
          <a:p>
            <a:pPr>
              <a:lnSpc>
                <a:spcPct val="100000"/>
              </a:lnSpc>
              <a:spcBef>
                <a:spcPts val="57"/>
              </a:spcBef>
            </a:pPr>
            <a:endParaRPr lang="en-US" sz="2100" dirty="0">
              <a:latin typeface="Times New Roman"/>
              <a:cs typeface="Times New Roman"/>
            </a:endParaRPr>
          </a:p>
          <a:p>
            <a:endParaRPr lang="en-US" dirty="0"/>
          </a:p>
        </p:txBody>
      </p:sp>
      <p:sp>
        <p:nvSpPr>
          <p:cNvPr id="4" name="Subtitle 3"/>
          <p:cNvSpPr>
            <a:spLocks noGrp="1"/>
          </p:cNvSpPr>
          <p:nvPr>
            <p:ph type="subTitle" idx="13"/>
          </p:nvPr>
        </p:nvSpPr>
        <p:spPr/>
        <p:txBody>
          <a:bodyPr>
            <a:normAutofit lnSpcReduction="10000"/>
          </a:bodyPr>
          <a:lstStyle/>
          <a:p>
            <a:r>
              <a:rPr lang="en-US" dirty="0"/>
              <a:t>Team Qualifications and Experience (15 points)</a:t>
            </a:r>
          </a:p>
          <a:p>
            <a:endParaRPr lang="en-US" dirty="0"/>
          </a:p>
        </p:txBody>
      </p:sp>
    </p:spTree>
    <p:extLst>
      <p:ext uri="{BB962C8B-B14F-4D97-AF65-F5344CB8AC3E}">
        <p14:creationId xmlns:p14="http://schemas.microsoft.com/office/powerpoint/2010/main" val="114272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a:t>
            </a:r>
          </a:p>
        </p:txBody>
      </p:sp>
      <p:sp>
        <p:nvSpPr>
          <p:cNvPr id="3" name="Content Placeholder 2"/>
          <p:cNvSpPr>
            <a:spLocks noGrp="1"/>
          </p:cNvSpPr>
          <p:nvPr>
            <p:ph idx="1"/>
          </p:nvPr>
        </p:nvSpPr>
        <p:spPr>
          <a:xfrm>
            <a:off x="609599" y="1451027"/>
            <a:ext cx="11385453" cy="4517382"/>
          </a:xfrm>
        </p:spPr>
        <p:txBody>
          <a:bodyPr/>
          <a:lstStyle/>
          <a:p>
            <a:pPr marL="9144" marR="828040" indent="-347472">
              <a:lnSpc>
                <a:spcPct val="120000"/>
              </a:lnSpc>
              <a:spcBef>
                <a:spcPts val="225"/>
              </a:spcBef>
              <a:tabLst>
                <a:tab pos="355600" algn="l"/>
              </a:tabLst>
            </a:pPr>
            <a:r>
              <a:rPr lang="en-US" sz="2800" spc="-5" dirty="0">
                <a:solidFill>
                  <a:srgbClr val="5C5D60"/>
                </a:solidFill>
                <a:latin typeface="Gill Sans MT"/>
                <a:cs typeface="Gill Sans MT"/>
              </a:rPr>
              <a:t>Qualifications and Experience </a:t>
            </a:r>
            <a:r>
              <a:rPr lang="en-US" sz="2800" dirty="0">
                <a:solidFill>
                  <a:srgbClr val="5C5D60"/>
                </a:solidFill>
                <a:latin typeface="Gill Sans MT"/>
                <a:cs typeface="Gill Sans MT"/>
              </a:rPr>
              <a:t>of </a:t>
            </a:r>
            <a:r>
              <a:rPr lang="en-US" sz="2800" spc="-75" dirty="0">
                <a:solidFill>
                  <a:srgbClr val="5C5D60"/>
                </a:solidFill>
                <a:latin typeface="Gill Sans MT"/>
                <a:cs typeface="Gill Sans MT"/>
              </a:rPr>
              <a:t>Key </a:t>
            </a:r>
            <a:r>
              <a:rPr lang="en-US" sz="2800" spc="-10" dirty="0">
                <a:solidFill>
                  <a:srgbClr val="5C5D60"/>
                </a:solidFill>
                <a:latin typeface="Gill Sans MT"/>
                <a:cs typeface="Gill Sans MT"/>
              </a:rPr>
              <a:t>Personnel Proposed for </a:t>
            </a:r>
            <a:r>
              <a:rPr lang="en-US" sz="2800" spc="-15" dirty="0">
                <a:solidFill>
                  <a:srgbClr val="5C5D60"/>
                </a:solidFill>
                <a:latin typeface="Gill Sans MT"/>
                <a:cs typeface="Gill Sans MT"/>
              </a:rPr>
              <a:t>Project</a:t>
            </a:r>
            <a:endParaRPr lang="en-US" sz="2800" dirty="0">
              <a:solidFill>
                <a:prstClr val="black"/>
              </a:solidFill>
              <a:latin typeface="Gill Sans MT"/>
              <a:cs typeface="Gill Sans MT"/>
            </a:endParaRPr>
          </a:p>
          <a:p>
            <a:pPr marL="756285" marR="6350" lvl="1" indent="-286385">
              <a:spcBef>
                <a:spcPts val="590"/>
              </a:spcBef>
              <a:buFont typeface="Arial"/>
              <a:buChar char="–"/>
              <a:tabLst>
                <a:tab pos="756920" algn="l"/>
              </a:tabLst>
            </a:pPr>
            <a:r>
              <a:rPr lang="en-US" sz="2400" spc="-5" dirty="0">
                <a:solidFill>
                  <a:srgbClr val="5C5D60"/>
                </a:solidFill>
                <a:latin typeface="Gill Sans MT"/>
                <a:cs typeface="Gill Sans MT"/>
              </a:rPr>
              <a:t>Resumes of </a:t>
            </a:r>
            <a:r>
              <a:rPr lang="en-US" sz="2400" spc="-65" dirty="0">
                <a:solidFill>
                  <a:srgbClr val="5C5D60"/>
                </a:solidFill>
                <a:latin typeface="Gill Sans MT"/>
                <a:cs typeface="Gill Sans MT"/>
              </a:rPr>
              <a:t>Key </a:t>
            </a:r>
            <a:r>
              <a:rPr lang="en-US" sz="2400" spc="-10" dirty="0">
                <a:solidFill>
                  <a:srgbClr val="5C5D60"/>
                </a:solidFill>
                <a:latin typeface="Gill Sans MT"/>
                <a:cs typeface="Gill Sans MT"/>
              </a:rPr>
              <a:t>Personnel </a:t>
            </a:r>
            <a:r>
              <a:rPr lang="en-US" sz="2400" spc="-5" dirty="0">
                <a:solidFill>
                  <a:srgbClr val="5C5D60"/>
                </a:solidFill>
                <a:latin typeface="Gill Sans MT"/>
                <a:cs typeface="Gill Sans MT"/>
              </a:rPr>
              <a:t>on </a:t>
            </a:r>
            <a:r>
              <a:rPr lang="en-US" sz="2400" dirty="0">
                <a:solidFill>
                  <a:srgbClr val="5C5D60"/>
                </a:solidFill>
                <a:latin typeface="Gill Sans MT"/>
                <a:cs typeface="Gill Sans MT"/>
              </a:rPr>
              <a:t>8 ½ x 11” </a:t>
            </a:r>
            <a:r>
              <a:rPr lang="en-US" sz="2400" spc="-5" dirty="0">
                <a:solidFill>
                  <a:srgbClr val="5C5D60"/>
                </a:solidFill>
                <a:latin typeface="Gill Sans MT"/>
                <a:cs typeface="Gill Sans MT"/>
              </a:rPr>
              <a:t>one per person, </a:t>
            </a:r>
            <a:r>
              <a:rPr lang="en-US" sz="2400" spc="-10" dirty="0">
                <a:solidFill>
                  <a:srgbClr val="5C5D60"/>
                </a:solidFill>
                <a:latin typeface="Gill Sans MT"/>
                <a:cs typeface="Gill Sans MT"/>
              </a:rPr>
              <a:t>not </a:t>
            </a:r>
            <a:r>
              <a:rPr lang="en-US" sz="2400" dirty="0">
                <a:solidFill>
                  <a:srgbClr val="5C5D60"/>
                </a:solidFill>
                <a:latin typeface="Gill Sans MT"/>
                <a:cs typeface="Gill Sans MT"/>
              </a:rPr>
              <a:t>to </a:t>
            </a:r>
            <a:r>
              <a:rPr lang="en-US" sz="2400" spc="-5" dirty="0">
                <a:solidFill>
                  <a:srgbClr val="5C5D60"/>
                </a:solidFill>
                <a:latin typeface="Gill Sans MT"/>
                <a:cs typeface="Gill Sans MT"/>
              </a:rPr>
              <a:t>exceed one (1)  page as </a:t>
            </a:r>
            <a:r>
              <a:rPr lang="en-US" sz="2400" dirty="0">
                <a:solidFill>
                  <a:srgbClr val="5C5D60"/>
                </a:solidFill>
                <a:latin typeface="Gill Sans MT"/>
                <a:cs typeface="Gill Sans MT"/>
              </a:rPr>
              <a:t>identified </a:t>
            </a:r>
            <a:r>
              <a:rPr lang="en-US" sz="2400" spc="-5" dirty="0">
                <a:solidFill>
                  <a:srgbClr val="5C5D60"/>
                </a:solidFill>
                <a:latin typeface="Gill Sans MT"/>
                <a:cs typeface="Gill Sans MT"/>
              </a:rPr>
              <a:t>on </a:t>
            </a:r>
            <a:r>
              <a:rPr lang="en-US" sz="2400" dirty="0">
                <a:solidFill>
                  <a:srgbClr val="5C5D60"/>
                </a:solidFill>
                <a:latin typeface="Gill Sans MT"/>
                <a:cs typeface="Gill Sans MT"/>
              </a:rPr>
              <a:t>the </a:t>
            </a:r>
            <a:r>
              <a:rPr lang="en-US" sz="2400" spc="-5" dirty="0">
                <a:solidFill>
                  <a:srgbClr val="5C5D60"/>
                </a:solidFill>
                <a:latin typeface="Gill Sans MT"/>
                <a:cs typeface="Gill Sans MT"/>
              </a:rPr>
              <a:t>Org</a:t>
            </a:r>
            <a:r>
              <a:rPr lang="en-US" sz="2400" spc="-85" dirty="0">
                <a:solidFill>
                  <a:srgbClr val="5C5D60"/>
                </a:solidFill>
                <a:latin typeface="Gill Sans MT"/>
                <a:cs typeface="Gill Sans MT"/>
              </a:rPr>
              <a:t> </a:t>
            </a:r>
            <a:r>
              <a:rPr lang="en-US" sz="2400" spc="5" dirty="0">
                <a:solidFill>
                  <a:srgbClr val="5C5D60"/>
                </a:solidFill>
                <a:latin typeface="Gill Sans MT"/>
                <a:cs typeface="Gill Sans MT"/>
              </a:rPr>
              <a:t>Chart</a:t>
            </a:r>
            <a:endParaRPr lang="en-US" sz="2400" dirty="0">
              <a:solidFill>
                <a:prstClr val="black"/>
              </a:solidFill>
              <a:latin typeface="Gill Sans MT"/>
              <a:cs typeface="Gill Sans MT"/>
            </a:endParaRPr>
          </a:p>
          <a:p>
            <a:pPr marL="1270000" lvl="2" indent="-342900">
              <a:spcBef>
                <a:spcPts val="535"/>
              </a:spcBef>
              <a:buFont typeface="Wingdings" panose="05000000000000000000" pitchFamily="2" charset="2"/>
              <a:buChar char="§"/>
              <a:tabLst>
                <a:tab pos="1155700" algn="l"/>
              </a:tabLst>
            </a:pPr>
            <a:r>
              <a:rPr lang="en-US" spc="-15" dirty="0">
                <a:solidFill>
                  <a:srgbClr val="5C5D60"/>
                </a:solidFill>
                <a:latin typeface="Gill Sans MT"/>
                <a:cs typeface="Gill Sans MT"/>
              </a:rPr>
              <a:t>Professional</a:t>
            </a:r>
            <a:r>
              <a:rPr lang="en-US" spc="65" dirty="0">
                <a:solidFill>
                  <a:srgbClr val="5C5D60"/>
                </a:solidFill>
                <a:latin typeface="Gill Sans MT"/>
                <a:cs typeface="Gill Sans MT"/>
              </a:rPr>
              <a:t> </a:t>
            </a:r>
            <a:r>
              <a:rPr lang="en-US" dirty="0">
                <a:solidFill>
                  <a:srgbClr val="5C5D60"/>
                </a:solidFill>
                <a:latin typeface="Gill Sans MT"/>
                <a:cs typeface="Gill Sans MT"/>
              </a:rPr>
              <a:t>experience,</a:t>
            </a:r>
            <a:r>
              <a:rPr lang="en-US" spc="-220" dirty="0">
                <a:solidFill>
                  <a:srgbClr val="5C5D60"/>
                </a:solidFill>
                <a:latin typeface="Gill Sans MT"/>
                <a:cs typeface="Gill Sans MT"/>
              </a:rPr>
              <a:t> </a:t>
            </a:r>
            <a:r>
              <a:rPr lang="en-US" spc="-5" dirty="0">
                <a:solidFill>
                  <a:srgbClr val="5C5D60"/>
                </a:solidFill>
                <a:latin typeface="Gill Sans MT"/>
                <a:cs typeface="Gill Sans MT"/>
              </a:rPr>
              <a:t>education,</a:t>
            </a:r>
            <a:r>
              <a:rPr lang="en-US" spc="-185" dirty="0">
                <a:solidFill>
                  <a:srgbClr val="5C5D60"/>
                </a:solidFill>
                <a:latin typeface="Gill Sans MT"/>
                <a:cs typeface="Gill Sans MT"/>
              </a:rPr>
              <a:t> </a:t>
            </a:r>
            <a:r>
              <a:rPr lang="en-US" spc="-10" dirty="0">
                <a:solidFill>
                  <a:srgbClr val="5C5D60"/>
                </a:solidFill>
                <a:latin typeface="Gill Sans MT"/>
                <a:cs typeface="Gill Sans MT"/>
              </a:rPr>
              <a:t>role,</a:t>
            </a:r>
            <a:r>
              <a:rPr lang="en-US" spc="-195" dirty="0">
                <a:solidFill>
                  <a:srgbClr val="5C5D60"/>
                </a:solidFill>
                <a:latin typeface="Gill Sans MT"/>
                <a:cs typeface="Gill Sans MT"/>
              </a:rPr>
              <a:t> </a:t>
            </a:r>
            <a:r>
              <a:rPr lang="en-US" spc="-5" dirty="0">
                <a:solidFill>
                  <a:srgbClr val="5C5D60"/>
                </a:solidFill>
                <a:latin typeface="Gill Sans MT"/>
                <a:cs typeface="Gill Sans MT"/>
              </a:rPr>
              <a:t>descriptions</a:t>
            </a:r>
            <a:r>
              <a:rPr lang="en-US" spc="65" dirty="0">
                <a:solidFill>
                  <a:srgbClr val="5C5D60"/>
                </a:solidFill>
                <a:latin typeface="Gill Sans MT"/>
                <a:cs typeface="Gill Sans MT"/>
              </a:rPr>
              <a:t> </a:t>
            </a:r>
            <a:r>
              <a:rPr lang="en-US" spc="-5" dirty="0">
                <a:solidFill>
                  <a:srgbClr val="5C5D60"/>
                </a:solidFill>
                <a:latin typeface="Gill Sans MT"/>
                <a:cs typeface="Gill Sans MT"/>
              </a:rPr>
              <a:t>of</a:t>
            </a:r>
            <a:r>
              <a:rPr lang="en-US" spc="20" dirty="0">
                <a:solidFill>
                  <a:srgbClr val="5C5D60"/>
                </a:solidFill>
                <a:latin typeface="Gill Sans MT"/>
                <a:cs typeface="Gill Sans MT"/>
              </a:rPr>
              <a:t> </a:t>
            </a:r>
            <a:r>
              <a:rPr lang="en-US" spc="-10" dirty="0">
                <a:solidFill>
                  <a:srgbClr val="5C5D60"/>
                </a:solidFill>
                <a:latin typeface="Gill Sans MT"/>
                <a:cs typeface="Gill Sans MT"/>
              </a:rPr>
              <a:t>capabilities,</a:t>
            </a:r>
            <a:r>
              <a:rPr lang="en-US" spc="-160" dirty="0">
                <a:solidFill>
                  <a:srgbClr val="5C5D60"/>
                </a:solidFill>
                <a:latin typeface="Gill Sans MT"/>
                <a:cs typeface="Gill Sans MT"/>
              </a:rPr>
              <a:t> </a:t>
            </a:r>
            <a:r>
              <a:rPr lang="en-US" spc="5" dirty="0">
                <a:solidFill>
                  <a:srgbClr val="5C5D60"/>
                </a:solidFill>
                <a:latin typeface="Gill Sans MT"/>
                <a:cs typeface="Gill Sans MT"/>
              </a:rPr>
              <a:t>etc.</a:t>
            </a:r>
            <a:endParaRPr lang="en-US" dirty="0">
              <a:solidFill>
                <a:prstClr val="black"/>
              </a:solidFill>
              <a:latin typeface="Gill Sans MT"/>
              <a:cs typeface="Gill Sans MT"/>
            </a:endParaRPr>
          </a:p>
          <a:p>
            <a:pPr marL="1270000" marR="8255" lvl="2" indent="-342900">
              <a:spcBef>
                <a:spcPts val="525"/>
              </a:spcBef>
              <a:buFont typeface="Wingdings" panose="05000000000000000000" pitchFamily="2" charset="2"/>
              <a:buChar char="§"/>
              <a:tabLst>
                <a:tab pos="1155700" algn="l"/>
              </a:tabLst>
            </a:pPr>
            <a:r>
              <a:rPr lang="en-US" spc="-5" dirty="0">
                <a:solidFill>
                  <a:srgbClr val="5C5D60"/>
                </a:solidFill>
                <a:latin typeface="Gill Sans MT"/>
                <a:cs typeface="Gill Sans MT"/>
              </a:rPr>
              <a:t>List of </a:t>
            </a:r>
            <a:r>
              <a:rPr lang="en-US" dirty="0">
                <a:solidFill>
                  <a:srgbClr val="5C5D60"/>
                </a:solidFill>
                <a:latin typeface="Gill Sans MT"/>
                <a:cs typeface="Gill Sans MT"/>
              </a:rPr>
              <a:t>all other </a:t>
            </a:r>
            <a:r>
              <a:rPr lang="en-US" spc="-15" dirty="0">
                <a:solidFill>
                  <a:srgbClr val="5C5D60"/>
                </a:solidFill>
                <a:latin typeface="Gill Sans MT"/>
                <a:cs typeface="Gill Sans MT"/>
              </a:rPr>
              <a:t>active </a:t>
            </a:r>
            <a:r>
              <a:rPr lang="en-US" spc="-10" dirty="0">
                <a:solidFill>
                  <a:srgbClr val="5C5D60"/>
                </a:solidFill>
                <a:latin typeface="Gill Sans MT"/>
                <a:cs typeface="Gill Sans MT"/>
              </a:rPr>
              <a:t>projects </a:t>
            </a:r>
            <a:r>
              <a:rPr lang="en-US" spc="-5" dirty="0">
                <a:solidFill>
                  <a:srgbClr val="5C5D60"/>
                </a:solidFill>
                <a:latin typeface="Gill Sans MT"/>
                <a:cs typeface="Gill Sans MT"/>
              </a:rPr>
              <a:t>team member </a:t>
            </a:r>
            <a:r>
              <a:rPr lang="en-US" dirty="0">
                <a:solidFill>
                  <a:srgbClr val="5C5D60"/>
                </a:solidFill>
                <a:latin typeface="Gill Sans MT"/>
                <a:cs typeface="Gill Sans MT"/>
              </a:rPr>
              <a:t>assigned, </a:t>
            </a:r>
            <a:r>
              <a:rPr lang="en-US" spc="-5" dirty="0">
                <a:solidFill>
                  <a:srgbClr val="5C5D60"/>
                </a:solidFill>
                <a:latin typeface="Gill Sans MT"/>
                <a:cs typeface="Gill Sans MT"/>
              </a:rPr>
              <a:t>percentage, date of completion  of</a:t>
            </a:r>
            <a:r>
              <a:rPr lang="en-US" spc="-75" dirty="0">
                <a:solidFill>
                  <a:srgbClr val="5C5D60"/>
                </a:solidFill>
                <a:latin typeface="Gill Sans MT"/>
                <a:cs typeface="Gill Sans MT"/>
              </a:rPr>
              <a:t> </a:t>
            </a:r>
            <a:r>
              <a:rPr lang="en-US" spc="-20" dirty="0">
                <a:solidFill>
                  <a:srgbClr val="5C5D60"/>
                </a:solidFill>
                <a:latin typeface="Gill Sans MT"/>
                <a:cs typeface="Gill Sans MT"/>
              </a:rPr>
              <a:t>work</a:t>
            </a:r>
          </a:p>
          <a:p>
            <a:pPr marL="469900" marR="5080" lvl="0" indent="-229235">
              <a:spcBef>
                <a:spcPts val="0"/>
              </a:spcBef>
              <a:buNone/>
              <a:tabLst>
                <a:tab pos="1019810" algn="l"/>
                <a:tab pos="2204085" algn="l"/>
                <a:tab pos="3101975" algn="l"/>
                <a:tab pos="3629025" algn="l"/>
                <a:tab pos="4534535" algn="l"/>
                <a:tab pos="6303645" algn="l"/>
                <a:tab pos="7058025" algn="l"/>
                <a:tab pos="7617459" algn="l"/>
                <a:tab pos="9386570" algn="l"/>
              </a:tabLst>
            </a:pPr>
            <a:r>
              <a:rPr lang="en-US" sz="2000" spc="65" dirty="0">
                <a:solidFill>
                  <a:srgbClr val="5C5D60"/>
                </a:solidFill>
                <a:latin typeface="Arial Unicode MS"/>
                <a:cs typeface="Arial Unicode MS"/>
              </a:rPr>
              <a:t>✓</a:t>
            </a:r>
            <a:r>
              <a:rPr lang="en-US" sz="2000" spc="-335" dirty="0">
                <a:solidFill>
                  <a:srgbClr val="5C5D60"/>
                </a:solidFill>
                <a:latin typeface="Arial Unicode MS"/>
                <a:cs typeface="Arial Unicode MS"/>
              </a:rPr>
              <a:t> </a:t>
            </a:r>
            <a:r>
              <a:rPr lang="en-US" sz="2400" spc="-5" dirty="0">
                <a:solidFill>
                  <a:srgbClr val="5C5D60"/>
                </a:solidFill>
                <a:latin typeface="Gill Sans MT"/>
                <a:cs typeface="Gill Sans MT"/>
              </a:rPr>
              <a:t>Key	Personnel include PM, Construction Manager, QA/QC Lead, Project Scheduler, Project Superintendent, Open Cut Superintendent, </a:t>
            </a:r>
            <a:r>
              <a:rPr lang="en-US" sz="2400" spc="-5" dirty="0" err="1">
                <a:solidFill>
                  <a:srgbClr val="5C5D60"/>
                </a:solidFill>
                <a:latin typeface="Gill Sans MT"/>
                <a:cs typeface="Gill Sans MT"/>
              </a:rPr>
              <a:t>Microtunneling</a:t>
            </a:r>
            <a:r>
              <a:rPr lang="en-US" sz="2400" spc="-5" dirty="0">
                <a:solidFill>
                  <a:srgbClr val="5C5D60"/>
                </a:solidFill>
                <a:latin typeface="Gill Sans MT"/>
                <a:cs typeface="Gill Sans MT"/>
              </a:rPr>
              <a:t> Superintendent, and Pipe Jacking/ Tunneling Superintendent.</a:t>
            </a:r>
          </a:p>
          <a:p>
            <a:pPr marL="469900" marR="5080" lvl="0" indent="-229235">
              <a:spcBef>
                <a:spcPts val="0"/>
              </a:spcBef>
              <a:buNone/>
              <a:tabLst>
                <a:tab pos="1019810" algn="l"/>
                <a:tab pos="2204085" algn="l"/>
                <a:tab pos="3101975" algn="l"/>
                <a:tab pos="3629025" algn="l"/>
                <a:tab pos="4534535" algn="l"/>
                <a:tab pos="6303645" algn="l"/>
                <a:tab pos="7058025" algn="l"/>
                <a:tab pos="7617459" algn="l"/>
                <a:tab pos="9386570" algn="l"/>
              </a:tabLst>
            </a:pPr>
            <a:r>
              <a:rPr lang="en-US" sz="2400" spc="65" dirty="0">
                <a:solidFill>
                  <a:srgbClr val="5C5D60"/>
                </a:solidFill>
                <a:latin typeface="Arial Unicode MS"/>
                <a:cs typeface="Arial Unicode MS"/>
              </a:rPr>
              <a:t>✓</a:t>
            </a:r>
            <a:r>
              <a:rPr lang="en-US" sz="2400" spc="-5" dirty="0">
                <a:solidFill>
                  <a:srgbClr val="5C5D60"/>
                </a:solidFill>
                <a:latin typeface="Gill Sans MT"/>
                <a:cs typeface="Gill Sans MT"/>
              </a:rPr>
              <a:t>Key Subcontractor roles could include tunneling, hand mining,  large diameter open cut, sewer bypass.</a:t>
            </a:r>
          </a:p>
          <a:p>
            <a:pPr marL="12700" marR="828040" indent="0">
              <a:lnSpc>
                <a:spcPct val="120000"/>
              </a:lnSpc>
              <a:spcBef>
                <a:spcPts val="225"/>
              </a:spcBef>
              <a:buNone/>
              <a:tabLst>
                <a:tab pos="355600" algn="l"/>
              </a:tabLst>
            </a:pPr>
            <a:endParaRPr lang="en-US" sz="2000" dirty="0">
              <a:latin typeface="Gill Sans MT"/>
              <a:cs typeface="Gill Sans MT"/>
            </a:endParaRPr>
          </a:p>
          <a:p>
            <a:endParaRPr lang="en-US" dirty="0"/>
          </a:p>
        </p:txBody>
      </p:sp>
      <p:sp>
        <p:nvSpPr>
          <p:cNvPr id="4" name="Subtitle 3"/>
          <p:cNvSpPr>
            <a:spLocks noGrp="1"/>
          </p:cNvSpPr>
          <p:nvPr>
            <p:ph type="subTitle" idx="13"/>
          </p:nvPr>
        </p:nvSpPr>
        <p:spPr/>
        <p:txBody>
          <a:bodyPr>
            <a:normAutofit lnSpcReduction="10000"/>
          </a:bodyPr>
          <a:lstStyle/>
          <a:p>
            <a:r>
              <a:rPr lang="en-US" dirty="0"/>
              <a:t>Team Qualifications and Experience</a:t>
            </a:r>
            <a:endParaRPr lang="en-US" i="1" dirty="0"/>
          </a:p>
          <a:p>
            <a:endParaRPr lang="en-US" dirty="0"/>
          </a:p>
        </p:txBody>
      </p:sp>
    </p:spTree>
    <p:extLst>
      <p:ext uri="{BB962C8B-B14F-4D97-AF65-F5344CB8AC3E}">
        <p14:creationId xmlns:p14="http://schemas.microsoft.com/office/powerpoint/2010/main" val="3314197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a:t>
            </a:r>
          </a:p>
        </p:txBody>
      </p:sp>
      <p:sp>
        <p:nvSpPr>
          <p:cNvPr id="3" name="Content Placeholder 2"/>
          <p:cNvSpPr>
            <a:spLocks noGrp="1"/>
          </p:cNvSpPr>
          <p:nvPr>
            <p:ph idx="1"/>
          </p:nvPr>
        </p:nvSpPr>
        <p:spPr>
          <a:xfrm>
            <a:off x="609599" y="1451027"/>
            <a:ext cx="11046107" cy="4517382"/>
          </a:xfrm>
        </p:spPr>
        <p:txBody>
          <a:bodyPr/>
          <a:lstStyle/>
          <a:p>
            <a:r>
              <a:rPr lang="en-US" sz="2800" dirty="0"/>
              <a:t>Prime Contractor Performance on Similar Projects in the past 10 years</a:t>
            </a:r>
          </a:p>
          <a:p>
            <a:pPr lvl="1"/>
            <a:r>
              <a:rPr lang="en-US" sz="2200" dirty="0"/>
              <a:t>List and describe 5 completed projects of similar size, scope, and complexity within the  last 10 years</a:t>
            </a:r>
          </a:p>
          <a:p>
            <a:pPr lvl="1"/>
            <a:r>
              <a:rPr lang="en-US" sz="2200" dirty="0"/>
              <a:t>Owner reference contact information should be valid and recently verified</a:t>
            </a:r>
          </a:p>
          <a:p>
            <a:pPr lvl="2">
              <a:buFont typeface="Wingdings" panose="05000000000000000000" pitchFamily="2" charset="2"/>
              <a:buChar char="§"/>
            </a:pPr>
            <a:r>
              <a:rPr lang="en-US" sz="2200" dirty="0"/>
              <a:t>If valid contact information is not provided, score or proposal may be negatively impacted</a:t>
            </a:r>
          </a:p>
          <a:p>
            <a:pPr lvl="1"/>
            <a:r>
              <a:rPr lang="en-US" sz="2200" dirty="0"/>
              <a:t>2 of the 5 projects listed must have been performed by the proposed Key Personnel</a:t>
            </a:r>
          </a:p>
          <a:p>
            <a:pPr lvl="1"/>
            <a:r>
              <a:rPr lang="en-US" sz="2200" dirty="0"/>
              <a:t>If SAWS experience, one project of similar size, scope, and complexity must be included</a:t>
            </a:r>
          </a:p>
          <a:p>
            <a:pPr lvl="1"/>
            <a:r>
              <a:rPr lang="en-US" sz="2200" dirty="0"/>
              <a:t>The Respondent shall provide information for </a:t>
            </a:r>
            <a:r>
              <a:rPr lang="en-US" sz="2200" u="sng" dirty="0"/>
              <a:t>all</a:t>
            </a:r>
            <a:r>
              <a:rPr lang="en-US" sz="2200" dirty="0"/>
              <a:t> current </a:t>
            </a:r>
            <a:r>
              <a:rPr lang="en-US" sz="2200" u="sng" dirty="0"/>
              <a:t>and</a:t>
            </a:r>
            <a:r>
              <a:rPr lang="en-US" sz="2200" dirty="0"/>
              <a:t> recently completed large diameter pipeline projects performed in the last five (5) years for all Utility Owners in Texas</a:t>
            </a:r>
          </a:p>
          <a:p>
            <a:pPr marL="0" indent="0">
              <a:buNone/>
            </a:pPr>
            <a:endParaRPr lang="en-US" dirty="0"/>
          </a:p>
        </p:txBody>
      </p:sp>
      <p:sp>
        <p:nvSpPr>
          <p:cNvPr id="4" name="Subtitle 3"/>
          <p:cNvSpPr>
            <a:spLocks noGrp="1"/>
          </p:cNvSpPr>
          <p:nvPr>
            <p:ph type="subTitle" idx="13"/>
          </p:nvPr>
        </p:nvSpPr>
        <p:spPr/>
        <p:txBody>
          <a:bodyPr>
            <a:normAutofit fontScale="92500"/>
          </a:bodyPr>
          <a:lstStyle/>
          <a:p>
            <a:r>
              <a:rPr lang="en-US" dirty="0"/>
              <a:t>Quality, Reputation and Ability to Deliver Projects on Schedule and within Budget (25 points)</a:t>
            </a:r>
          </a:p>
          <a:p>
            <a:endParaRPr lang="en-US" dirty="0"/>
          </a:p>
        </p:txBody>
      </p:sp>
    </p:spTree>
    <p:extLst>
      <p:ext uri="{BB962C8B-B14F-4D97-AF65-F5344CB8AC3E}">
        <p14:creationId xmlns:p14="http://schemas.microsoft.com/office/powerpoint/2010/main" val="282621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a:t>
            </a:r>
          </a:p>
        </p:txBody>
      </p:sp>
      <p:sp>
        <p:nvSpPr>
          <p:cNvPr id="3" name="Content Placeholder 2"/>
          <p:cNvSpPr>
            <a:spLocks noGrp="1"/>
          </p:cNvSpPr>
          <p:nvPr>
            <p:ph idx="1"/>
          </p:nvPr>
        </p:nvSpPr>
        <p:spPr>
          <a:xfrm>
            <a:off x="531447" y="1451027"/>
            <a:ext cx="11263156" cy="4517382"/>
          </a:xfrm>
        </p:spPr>
        <p:txBody>
          <a:bodyPr/>
          <a:lstStyle/>
          <a:p>
            <a:pPr marL="414655" marR="5080">
              <a:spcBef>
                <a:spcPts val="840"/>
              </a:spcBef>
              <a:buFont typeface="Arial"/>
              <a:buChar char="•"/>
              <a:tabLst>
                <a:tab pos="415290" algn="l"/>
                <a:tab pos="1117600" algn="l"/>
                <a:tab pos="3728085" algn="l"/>
                <a:tab pos="5733415" algn="l"/>
                <a:tab pos="6278880" algn="l"/>
                <a:tab pos="7412990" algn="l"/>
                <a:tab pos="8752205" algn="l"/>
                <a:tab pos="9177655" algn="l"/>
                <a:tab pos="9814560" algn="l"/>
                <a:tab pos="10565765" algn="l"/>
              </a:tabLst>
            </a:pPr>
            <a:r>
              <a:rPr lang="en-US" sz="2800" spc="-170" dirty="0">
                <a:solidFill>
                  <a:srgbClr val="5C5D60"/>
                </a:solidFill>
                <a:latin typeface="Gill Sans MT"/>
                <a:cs typeface="Gill Sans MT"/>
              </a:rPr>
              <a:t>K</a:t>
            </a:r>
            <a:r>
              <a:rPr lang="en-US" sz="2800" spc="-50" dirty="0">
                <a:solidFill>
                  <a:srgbClr val="5C5D60"/>
                </a:solidFill>
                <a:latin typeface="Gill Sans MT"/>
                <a:cs typeface="Gill Sans MT"/>
              </a:rPr>
              <a:t>e</a:t>
            </a:r>
            <a:r>
              <a:rPr lang="en-US" sz="2800" spc="-5" dirty="0">
                <a:solidFill>
                  <a:srgbClr val="5C5D60"/>
                </a:solidFill>
                <a:latin typeface="Gill Sans MT"/>
                <a:cs typeface="Gill Sans MT"/>
              </a:rPr>
              <a:t>y</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S</a:t>
            </a:r>
            <a:r>
              <a:rPr lang="en-US" sz="2800" dirty="0">
                <a:solidFill>
                  <a:srgbClr val="5C5D60"/>
                </a:solidFill>
                <a:latin typeface="Gill Sans MT"/>
                <a:cs typeface="Gill Sans MT"/>
              </a:rPr>
              <a:t>ub</a:t>
            </a:r>
            <a:r>
              <a:rPr lang="en-US" sz="2800" spc="-20" dirty="0">
                <a:solidFill>
                  <a:srgbClr val="5C5D60"/>
                </a:solidFill>
                <a:latin typeface="Gill Sans MT"/>
                <a:cs typeface="Gill Sans MT"/>
              </a:rPr>
              <a:t>c</a:t>
            </a:r>
            <a:r>
              <a:rPr lang="en-US" sz="2800" dirty="0">
                <a:solidFill>
                  <a:srgbClr val="5C5D60"/>
                </a:solidFill>
                <a:latin typeface="Gill Sans MT"/>
                <a:cs typeface="Gill Sans MT"/>
              </a:rPr>
              <a:t>ontr</a:t>
            </a:r>
            <a:r>
              <a:rPr lang="en-US" sz="2800" spc="-15" dirty="0">
                <a:solidFill>
                  <a:srgbClr val="5C5D60"/>
                </a:solidFill>
                <a:latin typeface="Gill Sans MT"/>
                <a:cs typeface="Gill Sans MT"/>
              </a:rPr>
              <a:t>a</a:t>
            </a:r>
            <a:r>
              <a:rPr lang="en-US" sz="2800" spc="-10" dirty="0">
                <a:solidFill>
                  <a:srgbClr val="5C5D60"/>
                </a:solidFill>
                <a:latin typeface="Gill Sans MT"/>
                <a:cs typeface="Gill Sans MT"/>
              </a:rPr>
              <a:t>c</a:t>
            </a:r>
            <a:r>
              <a:rPr lang="en-US" sz="2800" dirty="0">
                <a:solidFill>
                  <a:srgbClr val="5C5D60"/>
                </a:solidFill>
                <a:latin typeface="Gill Sans MT"/>
                <a:cs typeface="Gill Sans MT"/>
              </a:rPr>
              <a:t>t</a:t>
            </a:r>
            <a:r>
              <a:rPr lang="en-US" sz="2800" spc="5" dirty="0">
                <a:solidFill>
                  <a:srgbClr val="5C5D60"/>
                </a:solidFill>
                <a:latin typeface="Gill Sans MT"/>
                <a:cs typeface="Gill Sans MT"/>
              </a:rPr>
              <a:t>o</a:t>
            </a:r>
            <a:r>
              <a:rPr lang="en-US" sz="2800" spc="-10" dirty="0">
                <a:solidFill>
                  <a:srgbClr val="5C5D60"/>
                </a:solidFill>
                <a:latin typeface="Gill Sans MT"/>
                <a:cs typeface="Gill Sans MT"/>
              </a:rPr>
              <a:t>r</a:t>
            </a:r>
            <a:r>
              <a:rPr lang="en-US" sz="2800" dirty="0">
                <a:solidFill>
                  <a:srgbClr val="5C5D60"/>
                </a:solidFill>
                <a:latin typeface="Gill Sans MT"/>
                <a:cs typeface="Gill Sans MT"/>
              </a:rPr>
              <a:t>(</a:t>
            </a:r>
            <a:r>
              <a:rPr lang="en-US" sz="2800" spc="-5" dirty="0">
                <a:solidFill>
                  <a:srgbClr val="5C5D60"/>
                </a:solidFill>
                <a:latin typeface="Gill Sans MT"/>
                <a:cs typeface="Gill Sans MT"/>
              </a:rPr>
              <a:t>s)</a:t>
            </a:r>
            <a:r>
              <a:rPr lang="en-US" sz="2800" dirty="0">
                <a:solidFill>
                  <a:srgbClr val="5C5D60"/>
                </a:solidFill>
                <a:latin typeface="Times New Roman"/>
                <a:cs typeface="Times New Roman"/>
              </a:rPr>
              <a:t> </a:t>
            </a:r>
            <a:r>
              <a:rPr lang="en-US" sz="2800" spc="-90" dirty="0">
                <a:solidFill>
                  <a:srgbClr val="5C5D60"/>
                </a:solidFill>
                <a:latin typeface="Gill Sans MT"/>
                <a:cs typeface="Gill Sans MT"/>
              </a:rPr>
              <a:t>P</a:t>
            </a:r>
            <a:r>
              <a:rPr lang="en-US" sz="2800" dirty="0">
                <a:solidFill>
                  <a:srgbClr val="5C5D60"/>
                </a:solidFill>
                <a:latin typeface="Gill Sans MT"/>
                <a:cs typeface="Gill Sans MT"/>
              </a:rPr>
              <a:t>e</a:t>
            </a:r>
            <a:r>
              <a:rPr lang="en-US" sz="2800" spc="-10" dirty="0">
                <a:solidFill>
                  <a:srgbClr val="5C5D60"/>
                </a:solidFill>
                <a:latin typeface="Gill Sans MT"/>
                <a:cs typeface="Gill Sans MT"/>
              </a:rPr>
              <a:t>r</a:t>
            </a:r>
            <a:r>
              <a:rPr lang="en-US" sz="2800" spc="-35" dirty="0">
                <a:solidFill>
                  <a:srgbClr val="5C5D60"/>
                </a:solidFill>
                <a:latin typeface="Gill Sans MT"/>
                <a:cs typeface="Gill Sans MT"/>
              </a:rPr>
              <a:t>f</a:t>
            </a:r>
            <a:r>
              <a:rPr lang="en-US" sz="2800" dirty="0">
                <a:solidFill>
                  <a:srgbClr val="5C5D60"/>
                </a:solidFill>
                <a:latin typeface="Gill Sans MT"/>
                <a:cs typeface="Gill Sans MT"/>
              </a:rPr>
              <a:t>or</a:t>
            </a:r>
            <a:r>
              <a:rPr lang="en-US" sz="2800" spc="-5" dirty="0">
                <a:solidFill>
                  <a:srgbClr val="5C5D60"/>
                </a:solidFill>
                <a:latin typeface="Gill Sans MT"/>
                <a:cs typeface="Gill Sans MT"/>
              </a:rPr>
              <a:t>m</a:t>
            </a:r>
            <a:r>
              <a:rPr lang="en-US" sz="2800" spc="-15" dirty="0">
                <a:solidFill>
                  <a:srgbClr val="5C5D60"/>
                </a:solidFill>
                <a:latin typeface="Gill Sans MT"/>
                <a:cs typeface="Gill Sans MT"/>
              </a:rPr>
              <a:t>a</a:t>
            </a:r>
            <a:r>
              <a:rPr lang="en-US" sz="2800" dirty="0">
                <a:solidFill>
                  <a:srgbClr val="5C5D60"/>
                </a:solidFill>
                <a:latin typeface="Gill Sans MT"/>
                <a:cs typeface="Gill Sans MT"/>
              </a:rPr>
              <a:t>n</a:t>
            </a:r>
            <a:r>
              <a:rPr lang="en-US" sz="2800" spc="-10" dirty="0">
                <a:solidFill>
                  <a:srgbClr val="5C5D60"/>
                </a:solidFill>
                <a:latin typeface="Gill Sans MT"/>
                <a:cs typeface="Gill Sans MT"/>
              </a:rPr>
              <a:t>c</a:t>
            </a:r>
            <a:r>
              <a:rPr lang="en-US" sz="2800" spc="-5" dirty="0">
                <a:solidFill>
                  <a:srgbClr val="5C5D60"/>
                </a:solidFill>
                <a:latin typeface="Gill Sans MT"/>
                <a:cs typeface="Gill Sans MT"/>
              </a:rPr>
              <a:t>e</a:t>
            </a:r>
            <a:r>
              <a:rPr lang="en-US" sz="2800" dirty="0">
                <a:solidFill>
                  <a:srgbClr val="5C5D60"/>
                </a:solidFill>
                <a:latin typeface="Times New Roman"/>
                <a:cs typeface="Times New Roman"/>
              </a:rPr>
              <a:t> </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n</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S</a:t>
            </a:r>
            <a:r>
              <a:rPr lang="en-US" sz="2800" spc="-10" dirty="0">
                <a:solidFill>
                  <a:srgbClr val="5C5D60"/>
                </a:solidFill>
                <a:latin typeface="Gill Sans MT"/>
                <a:cs typeface="Gill Sans MT"/>
              </a:rPr>
              <a:t>i</a:t>
            </a:r>
            <a:r>
              <a:rPr lang="en-US" sz="2800" spc="-5" dirty="0">
                <a:solidFill>
                  <a:srgbClr val="5C5D60"/>
                </a:solidFill>
                <a:latin typeface="Gill Sans MT"/>
                <a:cs typeface="Gill Sans MT"/>
              </a:rPr>
              <a:t>m</a:t>
            </a:r>
            <a:r>
              <a:rPr lang="en-US" sz="2800" spc="-10" dirty="0">
                <a:solidFill>
                  <a:srgbClr val="5C5D60"/>
                </a:solidFill>
                <a:latin typeface="Gill Sans MT"/>
                <a:cs typeface="Gill Sans MT"/>
              </a:rPr>
              <a:t>il</a:t>
            </a:r>
            <a:r>
              <a:rPr lang="en-US" sz="2800" dirty="0">
                <a:solidFill>
                  <a:srgbClr val="5C5D60"/>
                </a:solidFill>
                <a:latin typeface="Gill Sans MT"/>
                <a:cs typeface="Gill Sans MT"/>
              </a:rPr>
              <a:t>a</a:t>
            </a:r>
            <a:r>
              <a:rPr lang="en-US" sz="2800" spc="-5" dirty="0">
                <a:solidFill>
                  <a:srgbClr val="5C5D60"/>
                </a:solidFill>
                <a:latin typeface="Gill Sans MT"/>
                <a:cs typeface="Gill Sans MT"/>
              </a:rPr>
              <a:t>r</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P</a:t>
            </a:r>
            <a:r>
              <a:rPr lang="en-US" sz="2800" spc="-85" dirty="0">
                <a:solidFill>
                  <a:srgbClr val="5C5D60"/>
                </a:solidFill>
                <a:latin typeface="Gill Sans MT"/>
                <a:cs typeface="Gill Sans MT"/>
              </a:rPr>
              <a:t>r</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j</a:t>
            </a:r>
            <a:r>
              <a:rPr lang="en-US" sz="2800" dirty="0">
                <a:solidFill>
                  <a:srgbClr val="5C5D60"/>
                </a:solidFill>
                <a:latin typeface="Gill Sans MT"/>
                <a:cs typeface="Gill Sans MT"/>
              </a:rPr>
              <a:t>e</a:t>
            </a:r>
            <a:r>
              <a:rPr lang="en-US" sz="2800" spc="-10" dirty="0">
                <a:solidFill>
                  <a:srgbClr val="5C5D60"/>
                </a:solidFill>
                <a:latin typeface="Gill Sans MT"/>
                <a:cs typeface="Gill Sans MT"/>
              </a:rPr>
              <a:t>c</a:t>
            </a:r>
            <a:r>
              <a:rPr lang="en-US" sz="2800" dirty="0">
                <a:solidFill>
                  <a:srgbClr val="5C5D60"/>
                </a:solidFill>
                <a:latin typeface="Gill Sans MT"/>
                <a:cs typeface="Gill Sans MT"/>
              </a:rPr>
              <a:t>t</a:t>
            </a:r>
            <a:r>
              <a:rPr lang="en-US" sz="2800" spc="-5" dirty="0">
                <a:solidFill>
                  <a:srgbClr val="5C5D60"/>
                </a:solidFill>
                <a:latin typeface="Gill Sans MT"/>
                <a:cs typeface="Gill Sans MT"/>
              </a:rPr>
              <a:t>s</a:t>
            </a:r>
            <a:r>
              <a:rPr lang="en-US" sz="2800" dirty="0">
                <a:solidFill>
                  <a:srgbClr val="5C5D60"/>
                </a:solidFill>
                <a:latin typeface="Times New Roman"/>
                <a:cs typeface="Times New Roman"/>
              </a:rPr>
              <a:t> </a:t>
            </a:r>
            <a:r>
              <a:rPr lang="en-US" sz="2800" spc="-10" dirty="0">
                <a:solidFill>
                  <a:srgbClr val="5C5D60"/>
                </a:solidFill>
                <a:latin typeface="Gill Sans MT"/>
                <a:cs typeface="Gill Sans MT"/>
              </a:rPr>
              <a:t>i</a:t>
            </a:r>
            <a:r>
              <a:rPr lang="en-US" sz="2800" spc="-5" dirty="0">
                <a:solidFill>
                  <a:srgbClr val="5C5D60"/>
                </a:solidFill>
                <a:latin typeface="Gill Sans MT"/>
                <a:cs typeface="Gill Sans MT"/>
              </a:rPr>
              <a:t>n</a:t>
            </a:r>
            <a:r>
              <a:rPr lang="en-US" sz="2800" dirty="0">
                <a:solidFill>
                  <a:srgbClr val="5C5D60"/>
                </a:solidFill>
                <a:latin typeface="Times New Roman"/>
                <a:cs typeface="Times New Roman"/>
              </a:rPr>
              <a:t> </a:t>
            </a:r>
            <a:r>
              <a:rPr lang="en-US" sz="2800" dirty="0">
                <a:solidFill>
                  <a:srgbClr val="5C5D60"/>
                </a:solidFill>
                <a:latin typeface="Gill Sans MT"/>
                <a:cs typeface="Gill Sans MT"/>
              </a:rPr>
              <a:t>th</a:t>
            </a:r>
            <a:r>
              <a:rPr lang="en-US" sz="2800" spc="-5" dirty="0">
                <a:solidFill>
                  <a:srgbClr val="5C5D60"/>
                </a:solidFill>
                <a:latin typeface="Gill Sans MT"/>
                <a:cs typeface="Gill Sans MT"/>
              </a:rPr>
              <a:t>e</a:t>
            </a:r>
            <a:r>
              <a:rPr lang="en-US" sz="2800" dirty="0">
                <a:solidFill>
                  <a:srgbClr val="5C5D60"/>
                </a:solidFill>
                <a:latin typeface="Times New Roman"/>
                <a:cs typeface="Times New Roman"/>
              </a:rPr>
              <a:t> </a:t>
            </a:r>
            <a:r>
              <a:rPr lang="en-US" sz="2800" spc="-10" dirty="0">
                <a:solidFill>
                  <a:srgbClr val="5C5D60"/>
                </a:solidFill>
                <a:latin typeface="Gill Sans MT"/>
                <a:cs typeface="Gill Sans MT"/>
              </a:rPr>
              <a:t>La</a:t>
            </a:r>
            <a:r>
              <a:rPr lang="en-US" sz="2800" spc="-5" dirty="0">
                <a:solidFill>
                  <a:srgbClr val="5C5D60"/>
                </a:solidFill>
                <a:latin typeface="Gill Sans MT"/>
                <a:cs typeface="Gill Sans MT"/>
              </a:rPr>
              <a:t>st </a:t>
            </a:r>
            <a:r>
              <a:rPr lang="en-US" sz="2800" dirty="0">
                <a:solidFill>
                  <a:srgbClr val="5C5D60"/>
                </a:solidFill>
                <a:latin typeface="Gill Sans MT"/>
                <a:cs typeface="Gill Sans MT"/>
              </a:rPr>
              <a:t>1</a:t>
            </a:r>
            <a:r>
              <a:rPr lang="en-US" sz="2800" spc="-5" dirty="0">
                <a:solidFill>
                  <a:srgbClr val="5C5D60"/>
                </a:solidFill>
                <a:latin typeface="Gill Sans MT"/>
                <a:cs typeface="Gill Sans MT"/>
              </a:rPr>
              <a:t>0 </a:t>
            </a:r>
            <a:r>
              <a:rPr lang="en-US" sz="2800" spc="-20" dirty="0">
                <a:solidFill>
                  <a:srgbClr val="5C5D60"/>
                </a:solidFill>
                <a:latin typeface="Gill Sans MT"/>
                <a:cs typeface="Gill Sans MT"/>
              </a:rPr>
              <a:t>years</a:t>
            </a:r>
            <a:endParaRPr lang="en-US" sz="2800" dirty="0">
              <a:latin typeface="Gill Sans MT"/>
              <a:cs typeface="Gill Sans MT"/>
            </a:endParaRPr>
          </a:p>
          <a:p>
            <a:pPr marL="815340" marR="6985" lvl="1" indent="-286385">
              <a:spcBef>
                <a:spcPts val="590"/>
              </a:spcBef>
              <a:buFont typeface="Arial"/>
              <a:buChar char="–"/>
              <a:tabLst>
                <a:tab pos="815975" algn="l"/>
                <a:tab pos="1937385" algn="l"/>
                <a:tab pos="2473325" algn="l"/>
                <a:tab pos="2901950" algn="l"/>
                <a:tab pos="3238500" algn="l"/>
                <a:tab pos="4421505" algn="l"/>
                <a:tab pos="5092065" algn="l"/>
                <a:tab pos="5732145" algn="l"/>
                <a:tab pos="7807325" algn="l"/>
                <a:tab pos="8877300" algn="l"/>
                <a:tab pos="10108565" algn="l"/>
              </a:tabLst>
            </a:pPr>
            <a:r>
              <a:rPr lang="en-US" sz="2400" dirty="0">
                <a:solidFill>
                  <a:srgbClr val="5C5D60"/>
                </a:solidFill>
                <a:latin typeface="Gill Sans MT"/>
                <a:cs typeface="Gill Sans MT"/>
              </a:rPr>
              <a:t>P</a:t>
            </a:r>
            <a:r>
              <a:rPr lang="en-US" sz="2400" spc="-65" dirty="0">
                <a:solidFill>
                  <a:srgbClr val="5C5D60"/>
                </a:solidFill>
                <a:latin typeface="Gill Sans MT"/>
                <a:cs typeface="Gill Sans MT"/>
              </a:rPr>
              <a:t>r</a:t>
            </a:r>
            <a:r>
              <a:rPr lang="en-US" sz="2400" spc="-30" dirty="0">
                <a:solidFill>
                  <a:srgbClr val="5C5D60"/>
                </a:solidFill>
                <a:latin typeface="Gill Sans MT"/>
                <a:cs typeface="Gill Sans MT"/>
              </a:rPr>
              <a:t>o</a:t>
            </a:r>
            <a:r>
              <a:rPr lang="en-US" sz="2400" dirty="0">
                <a:solidFill>
                  <a:srgbClr val="5C5D60"/>
                </a:solidFill>
                <a:latin typeface="Gill Sans MT"/>
                <a:cs typeface="Gill Sans MT"/>
              </a:rPr>
              <a:t>vide</a:t>
            </a:r>
            <a:r>
              <a:rPr lang="en-US" sz="2400" dirty="0">
                <a:solidFill>
                  <a:srgbClr val="5C5D60"/>
                </a:solidFill>
                <a:latin typeface="Times New Roman"/>
                <a:cs typeface="Times New Roman"/>
              </a:rPr>
              <a:t>	</a:t>
            </a:r>
            <a:r>
              <a:rPr lang="en-US" sz="2400" spc="-15" dirty="0">
                <a:solidFill>
                  <a:srgbClr val="5C5D60"/>
                </a:solidFill>
                <a:latin typeface="Gill Sans MT"/>
                <a:cs typeface="Gill Sans MT"/>
              </a:rPr>
              <a:t>l</a:t>
            </a:r>
            <a:r>
              <a:rPr lang="en-US" sz="2400" dirty="0">
                <a:solidFill>
                  <a:srgbClr val="5C5D60"/>
                </a:solidFill>
                <a:latin typeface="Gill Sans MT"/>
                <a:cs typeface="Gill Sans MT"/>
              </a:rPr>
              <a:t>ist</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f</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2</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p</a:t>
            </a:r>
            <a:r>
              <a:rPr lang="en-US" sz="2400" spc="-65" dirty="0">
                <a:solidFill>
                  <a:srgbClr val="5C5D60"/>
                </a:solidFill>
                <a:latin typeface="Gill Sans MT"/>
                <a:cs typeface="Gill Sans MT"/>
              </a:rPr>
              <a:t>r</a:t>
            </a:r>
            <a:r>
              <a:rPr lang="en-US" sz="2400" spc="-10" dirty="0">
                <a:solidFill>
                  <a:srgbClr val="5C5D60"/>
                </a:solidFill>
                <a:latin typeface="Gill Sans MT"/>
                <a:cs typeface="Gill Sans MT"/>
              </a:rPr>
              <a:t>oj</a:t>
            </a:r>
            <a:r>
              <a:rPr lang="en-US" sz="2400" dirty="0">
                <a:solidFill>
                  <a:srgbClr val="5C5D60"/>
                </a:solidFill>
                <a:latin typeface="Gill Sans MT"/>
                <a:cs typeface="Gill Sans MT"/>
              </a:rPr>
              <a:t>ects</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th</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t</a:t>
            </a:r>
            <a:r>
              <a:rPr lang="en-US" sz="2400" dirty="0">
                <a:solidFill>
                  <a:srgbClr val="5C5D60"/>
                </a:solidFill>
                <a:latin typeface="Times New Roman"/>
                <a:cs typeface="Times New Roman"/>
              </a:rPr>
              <a:t>	</a:t>
            </a:r>
            <a:r>
              <a:rPr lang="en-US" sz="2400" spc="-160" dirty="0">
                <a:solidFill>
                  <a:srgbClr val="5C5D60"/>
                </a:solidFill>
                <a:latin typeface="Gill Sans MT"/>
                <a:cs typeface="Gill Sans MT"/>
              </a:rPr>
              <a:t>K</a:t>
            </a:r>
            <a:r>
              <a:rPr lang="en-US" sz="2400" spc="-35" dirty="0">
                <a:solidFill>
                  <a:srgbClr val="5C5D60"/>
                </a:solidFill>
                <a:latin typeface="Gill Sans MT"/>
                <a:cs typeface="Gill Sans MT"/>
              </a:rPr>
              <a:t>e</a:t>
            </a:r>
            <a:r>
              <a:rPr lang="en-US" sz="2400" dirty="0">
                <a:solidFill>
                  <a:srgbClr val="5C5D60"/>
                </a:solidFill>
                <a:latin typeface="Gill Sans MT"/>
                <a:cs typeface="Gill Sans MT"/>
              </a:rPr>
              <a:t>y</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Su</a:t>
            </a:r>
            <a:r>
              <a:rPr lang="en-US" sz="2400" spc="-15" dirty="0">
                <a:solidFill>
                  <a:srgbClr val="5C5D60"/>
                </a:solidFill>
                <a:latin typeface="Gill Sans MT"/>
                <a:cs typeface="Gill Sans MT"/>
              </a:rPr>
              <a:t>b</a:t>
            </a:r>
            <a:r>
              <a:rPr lang="en-US" sz="2400" dirty="0">
                <a:solidFill>
                  <a:srgbClr val="5C5D60"/>
                </a:solidFill>
                <a:latin typeface="Gill Sans MT"/>
                <a:cs typeface="Gill Sans MT"/>
              </a:rPr>
              <a:t>c</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n</a:t>
            </a:r>
            <a:r>
              <a:rPr lang="en-US" sz="2400" spc="-10" dirty="0">
                <a:solidFill>
                  <a:srgbClr val="5C5D60"/>
                </a:solidFill>
                <a:latin typeface="Gill Sans MT"/>
                <a:cs typeface="Gill Sans MT"/>
              </a:rPr>
              <a:t>t</a:t>
            </a:r>
            <a:r>
              <a:rPr lang="en-US" sz="2400" spc="-5" dirty="0">
                <a:solidFill>
                  <a:srgbClr val="5C5D60"/>
                </a:solidFill>
                <a:latin typeface="Gill Sans MT"/>
                <a:cs typeface="Gill Sans MT"/>
              </a:rPr>
              <a:t>ra</a:t>
            </a:r>
            <a:r>
              <a:rPr lang="en-US" sz="2400" dirty="0">
                <a:solidFill>
                  <a:srgbClr val="5C5D60"/>
                </a:solidFill>
                <a:latin typeface="Gill Sans MT"/>
                <a:cs typeface="Gill Sans MT"/>
              </a:rPr>
              <a:t>ct</a:t>
            </a:r>
            <a:r>
              <a:rPr lang="en-US" sz="2400" spc="-5" dirty="0">
                <a:solidFill>
                  <a:srgbClr val="5C5D60"/>
                </a:solidFill>
                <a:latin typeface="Gill Sans MT"/>
                <a:cs typeface="Gill Sans MT"/>
              </a:rPr>
              <a:t>or</a:t>
            </a:r>
            <a:r>
              <a:rPr lang="en-US" sz="2400" dirty="0">
                <a:solidFill>
                  <a:srgbClr val="5C5D60"/>
                </a:solidFill>
                <a:latin typeface="Gill Sans MT"/>
                <a:cs typeface="Gill Sans MT"/>
              </a:rPr>
              <a:t>s</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P</a:t>
            </a:r>
            <a:r>
              <a:rPr lang="en-US" sz="2400" spc="-65" dirty="0">
                <a:solidFill>
                  <a:srgbClr val="5C5D60"/>
                </a:solidFill>
                <a:latin typeface="Gill Sans MT"/>
                <a:cs typeface="Gill Sans MT"/>
              </a:rPr>
              <a:t>r</a:t>
            </a:r>
            <a:r>
              <a:rPr lang="en-US" sz="2400" spc="-10" dirty="0">
                <a:solidFill>
                  <a:srgbClr val="5C5D60"/>
                </a:solidFill>
                <a:latin typeface="Gill Sans MT"/>
                <a:cs typeface="Gill Sans MT"/>
              </a:rPr>
              <a:t>o</a:t>
            </a:r>
            <a:r>
              <a:rPr lang="en-US" sz="2400" dirty="0">
                <a:solidFill>
                  <a:srgbClr val="5C5D60"/>
                </a:solidFill>
                <a:latin typeface="Gill Sans MT"/>
                <a:cs typeface="Gill Sans MT"/>
              </a:rPr>
              <a:t>ject</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Ma</a:t>
            </a:r>
            <a:r>
              <a:rPr lang="en-US" sz="2400" dirty="0">
                <a:solidFill>
                  <a:srgbClr val="5C5D60"/>
                </a:solidFill>
                <a:latin typeface="Gill Sans MT"/>
                <a:cs typeface="Gill Sans MT"/>
              </a:rPr>
              <a:t>n</a:t>
            </a:r>
            <a:r>
              <a:rPr lang="en-US" sz="2400" spc="-5" dirty="0">
                <a:solidFill>
                  <a:srgbClr val="5C5D60"/>
                </a:solidFill>
                <a:latin typeface="Gill Sans MT"/>
                <a:cs typeface="Gill Sans MT"/>
              </a:rPr>
              <a:t>ag</a:t>
            </a:r>
            <a:r>
              <a:rPr lang="en-US" sz="2400" dirty="0">
                <a:solidFill>
                  <a:srgbClr val="5C5D60"/>
                </a:solidFill>
                <a:latin typeface="Gill Sans MT"/>
                <a:cs typeface="Gill Sans MT"/>
              </a:rPr>
              <a:t>er</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nd</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r </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Superintendent </a:t>
            </a:r>
            <a:r>
              <a:rPr lang="en-US" sz="2400" dirty="0">
                <a:solidFill>
                  <a:srgbClr val="5C5D60"/>
                </a:solidFill>
                <a:latin typeface="Gill Sans MT"/>
                <a:cs typeface="Gill Sans MT"/>
              </a:rPr>
              <a:t>participated in </a:t>
            </a:r>
            <a:r>
              <a:rPr lang="en-US" sz="2400" spc="-5" dirty="0">
                <a:solidFill>
                  <a:srgbClr val="5C5D60"/>
                </a:solidFill>
                <a:latin typeface="Gill Sans MT"/>
                <a:cs typeface="Gill Sans MT"/>
              </a:rPr>
              <a:t>of similar </a:t>
            </a:r>
            <a:r>
              <a:rPr lang="en-US" sz="2400" spc="5" dirty="0">
                <a:solidFill>
                  <a:srgbClr val="5C5D60"/>
                </a:solidFill>
                <a:latin typeface="Gill Sans MT"/>
                <a:cs typeface="Gill Sans MT"/>
              </a:rPr>
              <a:t>size, scope, </a:t>
            </a:r>
            <a:r>
              <a:rPr lang="en-US" sz="2400" spc="-5" dirty="0">
                <a:solidFill>
                  <a:srgbClr val="5C5D60"/>
                </a:solidFill>
                <a:latin typeface="Gill Sans MT"/>
                <a:cs typeface="Gill Sans MT"/>
              </a:rPr>
              <a:t>and</a:t>
            </a:r>
            <a:r>
              <a:rPr lang="en-US" sz="2400" spc="-434" dirty="0">
                <a:solidFill>
                  <a:srgbClr val="5C5D60"/>
                </a:solidFill>
                <a:latin typeface="Gill Sans MT"/>
                <a:cs typeface="Gill Sans MT"/>
              </a:rPr>
              <a:t> </a:t>
            </a:r>
            <a:r>
              <a:rPr lang="en-US" sz="2400" spc="-5" dirty="0">
                <a:solidFill>
                  <a:srgbClr val="5C5D60"/>
                </a:solidFill>
                <a:latin typeface="Gill Sans MT"/>
                <a:cs typeface="Gill Sans MT"/>
              </a:rPr>
              <a:t>complexity</a:t>
            </a:r>
            <a:endParaRPr lang="en-US" sz="2400" dirty="0">
              <a:latin typeface="Gill Sans MT"/>
              <a:cs typeface="Gill Sans MT"/>
            </a:endParaRPr>
          </a:p>
          <a:p>
            <a:pPr marL="815340" marR="6350" lvl="1" indent="-286385">
              <a:spcBef>
                <a:spcPts val="575"/>
              </a:spcBef>
              <a:buFont typeface="Arial"/>
              <a:buChar char="–"/>
              <a:tabLst>
                <a:tab pos="815975" algn="l"/>
              </a:tabLst>
            </a:pPr>
            <a:r>
              <a:rPr lang="en-US" sz="2400" dirty="0">
                <a:solidFill>
                  <a:srgbClr val="5C5D60"/>
                </a:solidFill>
                <a:latin typeface="Gill Sans MT"/>
                <a:cs typeface="Gill Sans MT"/>
              </a:rPr>
              <a:t>If </a:t>
            </a:r>
            <a:r>
              <a:rPr lang="en-US" sz="2400" spc="-5" dirty="0">
                <a:solidFill>
                  <a:srgbClr val="5C5D60"/>
                </a:solidFill>
                <a:latin typeface="Gill Sans MT"/>
                <a:cs typeface="Gill Sans MT"/>
              </a:rPr>
              <a:t>Prime plans </a:t>
            </a:r>
            <a:r>
              <a:rPr lang="en-US" sz="2400" dirty="0">
                <a:solidFill>
                  <a:srgbClr val="5C5D60"/>
                </a:solidFill>
                <a:latin typeface="Gill Sans MT"/>
                <a:cs typeface="Gill Sans MT"/>
              </a:rPr>
              <a:t>to </a:t>
            </a:r>
            <a:r>
              <a:rPr lang="en-US" sz="2400" spc="-10" dirty="0">
                <a:solidFill>
                  <a:srgbClr val="5C5D60"/>
                </a:solidFill>
                <a:latin typeface="Gill Sans MT"/>
                <a:cs typeface="Gill Sans MT"/>
              </a:rPr>
              <a:t>self-perform </a:t>
            </a:r>
            <a:r>
              <a:rPr lang="en-US" sz="2400" spc="-5" dirty="0">
                <a:solidFill>
                  <a:srgbClr val="5C5D60"/>
                </a:solidFill>
                <a:latin typeface="Gill Sans MT"/>
                <a:cs typeface="Gill Sans MT"/>
              </a:rPr>
              <a:t>and </a:t>
            </a:r>
            <a:r>
              <a:rPr lang="en-US" sz="2400" dirty="0">
                <a:solidFill>
                  <a:srgbClr val="5C5D60"/>
                </a:solidFill>
                <a:latin typeface="Gill Sans MT"/>
                <a:cs typeface="Gill Sans MT"/>
              </a:rPr>
              <a:t>has no </a:t>
            </a:r>
            <a:r>
              <a:rPr lang="en-US" sz="2400" spc="-65" dirty="0">
                <a:solidFill>
                  <a:srgbClr val="5C5D60"/>
                </a:solidFill>
                <a:latin typeface="Gill Sans MT"/>
                <a:cs typeface="Gill Sans MT"/>
              </a:rPr>
              <a:t>Key </a:t>
            </a:r>
            <a:r>
              <a:rPr lang="en-US" sz="2400" spc="-5" dirty="0">
                <a:solidFill>
                  <a:srgbClr val="5C5D60"/>
                </a:solidFill>
                <a:latin typeface="Gill Sans MT"/>
                <a:cs typeface="Gill Sans MT"/>
              </a:rPr>
              <a:t>Subcontractors, </a:t>
            </a:r>
            <a:r>
              <a:rPr lang="en-US" sz="2400" spc="-15" dirty="0">
                <a:solidFill>
                  <a:srgbClr val="5C5D60"/>
                </a:solidFill>
                <a:latin typeface="Gill Sans MT"/>
                <a:cs typeface="Gill Sans MT"/>
              </a:rPr>
              <a:t>provide </a:t>
            </a:r>
            <a:r>
              <a:rPr lang="en-US" sz="2400" dirty="0">
                <a:solidFill>
                  <a:srgbClr val="5C5D60"/>
                </a:solidFill>
                <a:latin typeface="Gill Sans MT"/>
                <a:cs typeface="Gill Sans MT"/>
              </a:rPr>
              <a:t>a list </a:t>
            </a:r>
            <a:r>
              <a:rPr lang="en-US" sz="2400" spc="-5" dirty="0">
                <a:solidFill>
                  <a:srgbClr val="5C5D60"/>
                </a:solidFill>
                <a:latin typeface="Gill Sans MT"/>
                <a:cs typeface="Gill Sans MT"/>
              </a:rPr>
              <a:t>of </a:t>
            </a:r>
            <a:r>
              <a:rPr lang="en-US" sz="2400" dirty="0">
                <a:solidFill>
                  <a:srgbClr val="5C5D60"/>
                </a:solidFill>
                <a:latin typeface="Gill Sans MT"/>
                <a:cs typeface="Gill Sans MT"/>
              </a:rPr>
              <a:t>2  </a:t>
            </a:r>
            <a:r>
              <a:rPr lang="en-US" sz="2400" spc="-5" dirty="0">
                <a:solidFill>
                  <a:srgbClr val="5C5D60"/>
                </a:solidFill>
                <a:latin typeface="Gill Sans MT"/>
                <a:cs typeface="Gill Sans MT"/>
              </a:rPr>
              <a:t>additional</a:t>
            </a:r>
            <a:r>
              <a:rPr lang="en-US" sz="2400" spc="-85" dirty="0">
                <a:solidFill>
                  <a:srgbClr val="5C5D60"/>
                </a:solidFill>
                <a:latin typeface="Gill Sans MT"/>
                <a:cs typeface="Gill Sans MT"/>
              </a:rPr>
              <a:t> </a:t>
            </a:r>
            <a:r>
              <a:rPr lang="en-US" sz="2400" spc="-10" dirty="0">
                <a:solidFill>
                  <a:srgbClr val="5C5D60"/>
                </a:solidFill>
                <a:latin typeface="Gill Sans MT"/>
                <a:cs typeface="Gill Sans MT"/>
              </a:rPr>
              <a:t>projects</a:t>
            </a:r>
            <a:endParaRPr lang="en-US" sz="2400" dirty="0">
              <a:latin typeface="Gill Sans MT"/>
              <a:cs typeface="Gill Sans MT"/>
            </a:endParaRPr>
          </a:p>
          <a:p>
            <a:pPr marL="1214755" lvl="2">
              <a:spcBef>
                <a:spcPts val="575"/>
              </a:spcBef>
              <a:buFont typeface="Arial Unicode MS"/>
              <a:buChar char="▪"/>
              <a:tabLst>
                <a:tab pos="1215390" algn="l"/>
              </a:tabLst>
            </a:pPr>
            <a:r>
              <a:rPr lang="en-US" spc="-65" dirty="0">
                <a:solidFill>
                  <a:srgbClr val="5C5D60"/>
                </a:solidFill>
                <a:latin typeface="Gill Sans MT"/>
                <a:cs typeface="Gill Sans MT"/>
              </a:rPr>
              <a:t>Key </a:t>
            </a:r>
            <a:r>
              <a:rPr lang="en-US" spc="-10" dirty="0">
                <a:solidFill>
                  <a:srgbClr val="5C5D60"/>
                </a:solidFill>
                <a:latin typeface="Gill Sans MT"/>
                <a:cs typeface="Gill Sans MT"/>
              </a:rPr>
              <a:t>Personnel shall </a:t>
            </a:r>
            <a:r>
              <a:rPr lang="en-US" spc="-35" dirty="0">
                <a:solidFill>
                  <a:srgbClr val="5C5D60"/>
                </a:solidFill>
                <a:latin typeface="Gill Sans MT"/>
                <a:cs typeface="Gill Sans MT"/>
              </a:rPr>
              <a:t>have </a:t>
            </a:r>
            <a:r>
              <a:rPr lang="en-US" dirty="0">
                <a:solidFill>
                  <a:srgbClr val="5C5D60"/>
                </a:solidFill>
                <a:latin typeface="Gill Sans MT"/>
                <a:cs typeface="Gill Sans MT"/>
              </a:rPr>
              <a:t>participated in </a:t>
            </a:r>
            <a:r>
              <a:rPr lang="en-US" spc="-5" dirty="0">
                <a:solidFill>
                  <a:srgbClr val="5C5D60"/>
                </a:solidFill>
                <a:latin typeface="Gill Sans MT"/>
                <a:cs typeface="Gill Sans MT"/>
              </a:rPr>
              <a:t>at least </a:t>
            </a:r>
            <a:r>
              <a:rPr lang="en-US" dirty="0">
                <a:solidFill>
                  <a:srgbClr val="5C5D60"/>
                </a:solidFill>
                <a:latin typeface="Gill Sans MT"/>
                <a:cs typeface="Gill Sans MT"/>
              </a:rPr>
              <a:t>1 </a:t>
            </a:r>
            <a:r>
              <a:rPr lang="en-US" spc="-5" dirty="0">
                <a:solidFill>
                  <a:srgbClr val="5C5D60"/>
                </a:solidFill>
                <a:latin typeface="Gill Sans MT"/>
                <a:cs typeface="Gill Sans MT"/>
              </a:rPr>
              <a:t>of </a:t>
            </a:r>
            <a:r>
              <a:rPr lang="en-US" dirty="0">
                <a:solidFill>
                  <a:srgbClr val="5C5D60"/>
                </a:solidFill>
                <a:latin typeface="Gill Sans MT"/>
                <a:cs typeface="Gill Sans MT"/>
              </a:rPr>
              <a:t>the 2</a:t>
            </a:r>
            <a:r>
              <a:rPr lang="en-US" spc="75" dirty="0">
                <a:solidFill>
                  <a:srgbClr val="5C5D60"/>
                </a:solidFill>
                <a:latin typeface="Gill Sans MT"/>
                <a:cs typeface="Gill Sans MT"/>
              </a:rPr>
              <a:t> </a:t>
            </a:r>
            <a:r>
              <a:rPr lang="en-US" spc="-10" dirty="0">
                <a:solidFill>
                  <a:srgbClr val="5C5D60"/>
                </a:solidFill>
                <a:latin typeface="Gill Sans MT"/>
                <a:cs typeface="Gill Sans MT"/>
              </a:rPr>
              <a:t>projects</a:t>
            </a:r>
            <a:endParaRPr lang="en-US" dirty="0">
              <a:latin typeface="Gill Sans MT"/>
              <a:cs typeface="Gill Sans MT"/>
            </a:endParaRPr>
          </a:p>
          <a:p>
            <a:pPr marL="986155" lvl="2" indent="0">
              <a:spcBef>
                <a:spcPts val="575"/>
              </a:spcBef>
              <a:buNone/>
              <a:tabLst>
                <a:tab pos="1215390" algn="l"/>
              </a:tabLst>
            </a:pPr>
            <a:endParaRPr lang="en-US" dirty="0"/>
          </a:p>
        </p:txBody>
      </p:sp>
      <p:sp>
        <p:nvSpPr>
          <p:cNvPr id="4" name="Subtitle 3"/>
          <p:cNvSpPr>
            <a:spLocks noGrp="1"/>
          </p:cNvSpPr>
          <p:nvPr>
            <p:ph type="subTitle" idx="13"/>
          </p:nvPr>
        </p:nvSpPr>
        <p:spPr/>
        <p:txBody>
          <a:bodyPr>
            <a:normAutofit lnSpcReduction="10000"/>
          </a:bodyPr>
          <a:lstStyle/>
          <a:p>
            <a:r>
              <a:rPr lang="en-US" dirty="0"/>
              <a:t>Quality, Reputation and Ability to Deliver Projects on Schedule and within Budget</a:t>
            </a:r>
            <a:endParaRPr lang="en-US" i="1" dirty="0"/>
          </a:p>
          <a:p>
            <a:endParaRPr lang="en-US" dirty="0"/>
          </a:p>
        </p:txBody>
      </p:sp>
    </p:spTree>
    <p:extLst>
      <p:ext uri="{BB962C8B-B14F-4D97-AF65-F5344CB8AC3E}">
        <p14:creationId xmlns:p14="http://schemas.microsoft.com/office/powerpoint/2010/main" val="253927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a:t>
            </a:r>
          </a:p>
        </p:txBody>
      </p:sp>
      <p:sp>
        <p:nvSpPr>
          <p:cNvPr id="3" name="Content Placeholder 2"/>
          <p:cNvSpPr>
            <a:spLocks noGrp="1"/>
          </p:cNvSpPr>
          <p:nvPr>
            <p:ph idx="1"/>
          </p:nvPr>
        </p:nvSpPr>
        <p:spPr>
          <a:xfrm>
            <a:off x="539260" y="1423164"/>
            <a:ext cx="10972800" cy="4517382"/>
          </a:xfrm>
        </p:spPr>
        <p:txBody>
          <a:bodyPr/>
          <a:lstStyle/>
          <a:p>
            <a:pPr marL="355600">
              <a:buFont typeface="Arial"/>
              <a:buChar char="•"/>
              <a:tabLst>
                <a:tab pos="355600" algn="l"/>
              </a:tabLst>
            </a:pPr>
            <a:r>
              <a:rPr lang="en-US" sz="2800" spc="-15" dirty="0">
                <a:solidFill>
                  <a:srgbClr val="5C5D60"/>
                </a:solidFill>
                <a:latin typeface="Gill Sans MT"/>
                <a:cs typeface="Gill Sans MT"/>
              </a:rPr>
              <a:t>Project </a:t>
            </a:r>
            <a:r>
              <a:rPr lang="en-US" sz="2800" spc="-10" dirty="0">
                <a:solidFill>
                  <a:srgbClr val="5C5D60"/>
                </a:solidFill>
                <a:latin typeface="Gill Sans MT"/>
                <a:cs typeface="Gill Sans MT"/>
              </a:rPr>
              <a:t>Approach</a:t>
            </a:r>
            <a:endParaRPr lang="en-US" sz="2800" dirty="0">
              <a:latin typeface="Gill Sans MT"/>
              <a:cs typeface="Gill Sans MT"/>
            </a:endParaRPr>
          </a:p>
          <a:p>
            <a:pPr marL="755650" marR="5080" lvl="1">
              <a:spcBef>
                <a:spcPts val="495"/>
              </a:spcBef>
              <a:buFont typeface="Arial"/>
              <a:buChar char="–"/>
              <a:tabLst>
                <a:tab pos="756920" algn="l"/>
              </a:tabLst>
            </a:pPr>
            <a:r>
              <a:rPr lang="en-US" sz="2400" spc="-10" dirty="0">
                <a:solidFill>
                  <a:srgbClr val="5C5D60"/>
                </a:solidFill>
                <a:latin typeface="Gill Sans MT"/>
                <a:cs typeface="Gill Sans MT"/>
              </a:rPr>
              <a:t>Narrative </a:t>
            </a:r>
            <a:r>
              <a:rPr lang="en-US" sz="2400" spc="-5" dirty="0">
                <a:solidFill>
                  <a:srgbClr val="5C5D60"/>
                </a:solidFill>
                <a:latin typeface="Gill Sans MT"/>
                <a:cs typeface="Gill Sans MT"/>
              </a:rPr>
              <a:t>of </a:t>
            </a:r>
            <a:r>
              <a:rPr lang="en-US" sz="2400" spc="-10" dirty="0">
                <a:solidFill>
                  <a:srgbClr val="5C5D60"/>
                </a:solidFill>
                <a:latin typeface="Gill Sans MT"/>
                <a:cs typeface="Gill Sans MT"/>
              </a:rPr>
              <a:t>Project </a:t>
            </a:r>
            <a:r>
              <a:rPr lang="en-US" sz="2400" spc="-15" dirty="0">
                <a:solidFill>
                  <a:srgbClr val="5C5D60"/>
                </a:solidFill>
                <a:latin typeface="Gill Sans MT"/>
                <a:cs typeface="Gill Sans MT"/>
              </a:rPr>
              <a:t>Approach </a:t>
            </a:r>
            <a:r>
              <a:rPr lang="en-US" sz="2400" dirty="0">
                <a:solidFill>
                  <a:srgbClr val="5C5D60"/>
                </a:solidFill>
                <a:latin typeface="Gill Sans MT"/>
                <a:cs typeface="Gill Sans MT"/>
              </a:rPr>
              <a:t>to </a:t>
            </a:r>
            <a:r>
              <a:rPr lang="en-US" sz="2400" spc="-5" dirty="0">
                <a:solidFill>
                  <a:srgbClr val="5C5D60"/>
                </a:solidFill>
                <a:latin typeface="Gill Sans MT"/>
                <a:cs typeface="Gill Sans MT"/>
              </a:rPr>
              <a:t>complete </a:t>
            </a:r>
            <a:r>
              <a:rPr lang="en-US" sz="2400" spc="-10" dirty="0">
                <a:solidFill>
                  <a:srgbClr val="5C5D60"/>
                </a:solidFill>
                <a:latin typeface="Gill Sans MT"/>
                <a:cs typeface="Gill Sans MT"/>
              </a:rPr>
              <a:t>project, </a:t>
            </a:r>
            <a:r>
              <a:rPr lang="en-US" sz="2400" spc="-5" dirty="0">
                <a:solidFill>
                  <a:srgbClr val="5C5D60"/>
                </a:solidFill>
                <a:latin typeface="Gill Sans MT"/>
                <a:cs typeface="Gill Sans MT"/>
              </a:rPr>
              <a:t>including </a:t>
            </a:r>
            <a:r>
              <a:rPr lang="en-US" sz="2400" spc="-35" dirty="0">
                <a:solidFill>
                  <a:srgbClr val="5C5D60"/>
                </a:solidFill>
                <a:latin typeface="Gill Sans MT"/>
                <a:cs typeface="Gill Sans MT"/>
              </a:rPr>
              <a:t>key </a:t>
            </a:r>
            <a:r>
              <a:rPr lang="en-US" sz="2400" spc="-5" dirty="0">
                <a:solidFill>
                  <a:srgbClr val="5C5D60"/>
                </a:solidFill>
                <a:latin typeface="Gill Sans MT"/>
                <a:cs typeface="Gill Sans MT"/>
              </a:rPr>
              <a:t>milestones, </a:t>
            </a:r>
            <a:r>
              <a:rPr lang="en-US" sz="2400" spc="-10" dirty="0">
                <a:solidFill>
                  <a:srgbClr val="5C5D60"/>
                </a:solidFill>
                <a:latin typeface="Gill Sans MT"/>
                <a:cs typeface="Gill Sans MT"/>
              </a:rPr>
              <a:t>critical </a:t>
            </a:r>
            <a:r>
              <a:rPr lang="en-US" sz="2400" spc="-5" dirty="0">
                <a:solidFill>
                  <a:srgbClr val="5C5D60"/>
                </a:solidFill>
                <a:latin typeface="Gill Sans MT"/>
                <a:cs typeface="Gill Sans MT"/>
              </a:rPr>
              <a:t>path items,  </a:t>
            </a:r>
            <a:r>
              <a:rPr lang="en-US" sz="2400" dirty="0">
                <a:solidFill>
                  <a:srgbClr val="5C5D60"/>
                </a:solidFill>
                <a:latin typeface="Gill Sans MT"/>
                <a:cs typeface="Gill Sans MT"/>
              </a:rPr>
              <a:t>phases and/or sequencing, permits,</a:t>
            </a:r>
            <a:r>
              <a:rPr lang="en-US" sz="2400" spc="-15" dirty="0">
                <a:solidFill>
                  <a:srgbClr val="5C5D60"/>
                </a:solidFill>
                <a:latin typeface="Gill Sans MT"/>
                <a:cs typeface="Gill Sans MT"/>
              </a:rPr>
              <a:t> </a:t>
            </a:r>
            <a:r>
              <a:rPr lang="en-US" sz="2400" spc="5" dirty="0">
                <a:solidFill>
                  <a:srgbClr val="5C5D60"/>
                </a:solidFill>
                <a:latin typeface="Gill Sans MT"/>
                <a:cs typeface="Gill Sans MT"/>
              </a:rPr>
              <a:t>etc.</a:t>
            </a:r>
          </a:p>
          <a:p>
            <a:pPr marL="755650" marR="5080" lvl="1">
              <a:spcBef>
                <a:spcPts val="495"/>
              </a:spcBef>
              <a:buFont typeface="Arial"/>
              <a:buChar char="–"/>
              <a:tabLst>
                <a:tab pos="756920" algn="l"/>
              </a:tabLst>
            </a:pPr>
            <a:r>
              <a:rPr lang="en-US" sz="2400" spc="-10" dirty="0">
                <a:solidFill>
                  <a:srgbClr val="5C5D60"/>
                </a:solidFill>
                <a:latin typeface="Gill Sans MT"/>
                <a:cs typeface="Gill Sans MT"/>
              </a:rPr>
              <a:t>Availability </a:t>
            </a:r>
            <a:r>
              <a:rPr lang="en-US" sz="2400" spc="-5" dirty="0">
                <a:solidFill>
                  <a:srgbClr val="5C5D60"/>
                </a:solidFill>
                <a:latin typeface="Gill Sans MT"/>
                <a:cs typeface="Gill Sans MT"/>
              </a:rPr>
              <a:t>of equipment and</a:t>
            </a:r>
            <a:r>
              <a:rPr lang="en-US" sz="2400" spc="35" dirty="0">
                <a:solidFill>
                  <a:srgbClr val="5C5D60"/>
                </a:solidFill>
                <a:latin typeface="Gill Sans MT"/>
                <a:cs typeface="Gill Sans MT"/>
              </a:rPr>
              <a:t> </a:t>
            </a:r>
            <a:r>
              <a:rPr lang="en-US" sz="2400" spc="-5" dirty="0">
                <a:solidFill>
                  <a:srgbClr val="5C5D60"/>
                </a:solidFill>
                <a:latin typeface="Gill Sans MT"/>
                <a:cs typeface="Gill Sans MT"/>
              </a:rPr>
              <a:t>facilities</a:t>
            </a:r>
            <a:endParaRPr lang="en-US" sz="2400" dirty="0">
              <a:latin typeface="Gill Sans MT"/>
              <a:cs typeface="Gill Sans MT"/>
            </a:endParaRPr>
          </a:p>
          <a:p>
            <a:pPr marL="756285" lvl="1" indent="-286385">
              <a:spcBef>
                <a:spcPts val="480"/>
              </a:spcBef>
              <a:buFont typeface="Arial"/>
              <a:buChar char="–"/>
              <a:tabLst>
                <a:tab pos="756920" algn="l"/>
                <a:tab pos="5105400" algn="l"/>
              </a:tabLst>
            </a:pPr>
            <a:r>
              <a:rPr lang="en-US" sz="2400" dirty="0">
                <a:solidFill>
                  <a:srgbClr val="5C5D60"/>
                </a:solidFill>
                <a:latin typeface="Gill Sans MT"/>
                <a:cs typeface="Gill Sans MT"/>
              </a:rPr>
              <a:t>Describe </a:t>
            </a:r>
            <a:r>
              <a:rPr lang="en-US" sz="2400" spc="-10" dirty="0">
                <a:solidFill>
                  <a:srgbClr val="5C5D60"/>
                </a:solidFill>
                <a:latin typeface="Gill Sans MT"/>
                <a:cs typeface="Gill Sans MT"/>
              </a:rPr>
              <a:t>approach for</a:t>
            </a:r>
            <a:r>
              <a:rPr lang="en-US" sz="2400" spc="-40" dirty="0">
                <a:solidFill>
                  <a:srgbClr val="5C5D60"/>
                </a:solidFill>
                <a:latin typeface="Gill Sans MT"/>
                <a:cs typeface="Gill Sans MT"/>
              </a:rPr>
              <a:t> </a:t>
            </a:r>
            <a:r>
              <a:rPr lang="en-US" sz="2400" spc="-5" dirty="0">
                <a:solidFill>
                  <a:srgbClr val="5C5D60"/>
                </a:solidFill>
                <a:latin typeface="Gill Sans MT"/>
                <a:cs typeface="Gill Sans MT"/>
              </a:rPr>
              <a:t>coordination</a:t>
            </a:r>
            <a:r>
              <a:rPr lang="en-US" sz="2400" spc="-45" dirty="0">
                <a:solidFill>
                  <a:srgbClr val="5C5D60"/>
                </a:solidFill>
                <a:latin typeface="Gill Sans MT"/>
                <a:cs typeface="Gill Sans MT"/>
              </a:rPr>
              <a:t> </a:t>
            </a:r>
            <a:r>
              <a:rPr lang="en-US" sz="2400" dirty="0">
                <a:solidFill>
                  <a:srgbClr val="5C5D60"/>
                </a:solidFill>
                <a:latin typeface="Gill Sans MT"/>
                <a:cs typeface="Gill Sans MT"/>
              </a:rPr>
              <a:t>with</a:t>
            </a:r>
            <a:r>
              <a:rPr lang="en-US" sz="2400" dirty="0">
                <a:solidFill>
                  <a:srgbClr val="5C5D60"/>
                </a:solidFill>
                <a:latin typeface="Times New Roman"/>
                <a:cs typeface="Times New Roman"/>
              </a:rPr>
              <a:t> </a:t>
            </a:r>
            <a:r>
              <a:rPr lang="en-US" sz="2400" spc="-35" dirty="0">
                <a:solidFill>
                  <a:srgbClr val="5C5D60"/>
                </a:solidFill>
                <a:latin typeface="Gill Sans MT"/>
                <a:cs typeface="Gill Sans MT"/>
              </a:rPr>
              <a:t>key</a:t>
            </a:r>
            <a:r>
              <a:rPr lang="en-US" sz="2400" spc="-100" dirty="0">
                <a:solidFill>
                  <a:srgbClr val="5C5D60"/>
                </a:solidFill>
                <a:latin typeface="Gill Sans MT"/>
                <a:cs typeface="Gill Sans MT"/>
              </a:rPr>
              <a:t> </a:t>
            </a:r>
            <a:r>
              <a:rPr lang="en-US" sz="2400" spc="-5" dirty="0">
                <a:solidFill>
                  <a:srgbClr val="5C5D60"/>
                </a:solidFill>
                <a:latin typeface="Gill Sans MT"/>
                <a:cs typeface="Gill Sans MT"/>
              </a:rPr>
              <a:t>stakeholders</a:t>
            </a:r>
            <a:endParaRPr lang="en-US" sz="2400" dirty="0">
              <a:latin typeface="Gill Sans MT"/>
              <a:cs typeface="Gill Sans MT"/>
            </a:endParaRPr>
          </a:p>
          <a:p>
            <a:pPr marL="756285" lvl="1" indent="-286385">
              <a:spcBef>
                <a:spcPts val="480"/>
              </a:spcBef>
              <a:buFont typeface="Arial"/>
              <a:buChar char="–"/>
              <a:tabLst>
                <a:tab pos="756920" algn="l"/>
              </a:tabLst>
            </a:pPr>
            <a:r>
              <a:rPr lang="en-US" sz="2400" spc="-15" dirty="0">
                <a:solidFill>
                  <a:srgbClr val="5C5D60"/>
                </a:solidFill>
                <a:latin typeface="Gill Sans MT"/>
                <a:cs typeface="Gill Sans MT"/>
              </a:rPr>
              <a:t>Provide innovative</a:t>
            </a:r>
            <a:r>
              <a:rPr lang="en-US" sz="2400" spc="-10" dirty="0">
                <a:solidFill>
                  <a:srgbClr val="5C5D60"/>
                </a:solidFill>
                <a:latin typeface="Gill Sans MT"/>
                <a:cs typeface="Gill Sans MT"/>
              </a:rPr>
              <a:t> </a:t>
            </a:r>
            <a:r>
              <a:rPr lang="en-US" sz="2400" spc="-5" dirty="0">
                <a:solidFill>
                  <a:srgbClr val="5C5D60"/>
                </a:solidFill>
                <a:latin typeface="Gill Sans MT"/>
                <a:cs typeface="Gill Sans MT"/>
              </a:rPr>
              <a:t>ideas </a:t>
            </a:r>
            <a:r>
              <a:rPr lang="en-US" sz="2400" spc="-10" dirty="0">
                <a:solidFill>
                  <a:srgbClr val="5C5D60"/>
                </a:solidFill>
                <a:latin typeface="Gill Sans MT"/>
                <a:cs typeface="Gill Sans MT"/>
              </a:rPr>
              <a:t>for </a:t>
            </a:r>
            <a:r>
              <a:rPr lang="en-US" sz="2400" spc="-5" dirty="0">
                <a:solidFill>
                  <a:srgbClr val="5C5D60"/>
                </a:solidFill>
                <a:latin typeface="Gill Sans MT"/>
                <a:cs typeface="Gill Sans MT"/>
              </a:rPr>
              <a:t>cost </a:t>
            </a:r>
            <a:r>
              <a:rPr lang="en-US" sz="2400" spc="-15" dirty="0">
                <a:solidFill>
                  <a:srgbClr val="5C5D60"/>
                </a:solidFill>
                <a:latin typeface="Gill Sans MT"/>
                <a:cs typeface="Gill Sans MT"/>
              </a:rPr>
              <a:t>savings </a:t>
            </a:r>
            <a:r>
              <a:rPr lang="en-US" sz="2400" dirty="0">
                <a:solidFill>
                  <a:srgbClr val="5C5D60"/>
                </a:solidFill>
                <a:latin typeface="Gill Sans MT"/>
                <a:cs typeface="Gill Sans MT"/>
              </a:rPr>
              <a:t>(due to a change in scope)</a:t>
            </a:r>
          </a:p>
          <a:p>
            <a:pPr marL="1212850" lvl="2" indent="-342900">
              <a:spcBef>
                <a:spcPts val="480"/>
              </a:spcBef>
              <a:buFont typeface="Wingdings" panose="05000000000000000000" pitchFamily="2" charset="2"/>
              <a:buChar char="§"/>
              <a:tabLst>
                <a:tab pos="756920" algn="l"/>
              </a:tabLst>
            </a:pPr>
            <a:r>
              <a:rPr lang="en-US" spc="-15" dirty="0">
                <a:solidFill>
                  <a:srgbClr val="5C5D60"/>
                </a:solidFill>
                <a:latin typeface="Gill Sans MT"/>
                <a:cs typeface="Gill Sans MT"/>
              </a:rPr>
              <a:t>Opportunity to provide innovation (per TX Gov’t Code 2269)</a:t>
            </a:r>
          </a:p>
          <a:p>
            <a:pPr marL="1212850" lvl="2" indent="-342900">
              <a:spcBef>
                <a:spcPts val="480"/>
              </a:spcBef>
              <a:buFont typeface="Wingdings" panose="05000000000000000000" pitchFamily="2" charset="2"/>
              <a:buChar char="§"/>
              <a:tabLst>
                <a:tab pos="756920" algn="l"/>
              </a:tabLst>
            </a:pPr>
            <a:r>
              <a:rPr lang="en-US" spc="-15" dirty="0">
                <a:solidFill>
                  <a:srgbClr val="5C5D60"/>
                </a:solidFill>
                <a:latin typeface="Gill Sans MT"/>
                <a:cs typeface="Gill Sans MT"/>
              </a:rPr>
              <a:t>Providing initial price, based on provided Contract Documents</a:t>
            </a:r>
          </a:p>
          <a:p>
            <a:pPr marL="1212850" lvl="2" indent="-342900">
              <a:spcBef>
                <a:spcPts val="480"/>
              </a:spcBef>
              <a:buFont typeface="Wingdings" panose="05000000000000000000" pitchFamily="2" charset="2"/>
              <a:buChar char="§"/>
              <a:tabLst>
                <a:tab pos="756920" algn="l"/>
              </a:tabLst>
            </a:pPr>
            <a:r>
              <a:rPr lang="en-US" spc="-15" dirty="0">
                <a:solidFill>
                  <a:srgbClr val="5C5D60"/>
                </a:solidFill>
                <a:latin typeface="Gill Sans MT"/>
                <a:cs typeface="Gill Sans MT"/>
              </a:rPr>
              <a:t>Negotiation can/will take place with best value Contractor</a:t>
            </a:r>
          </a:p>
          <a:p>
            <a:pPr marL="756285" lvl="1" indent="-286385">
              <a:spcBef>
                <a:spcPts val="480"/>
              </a:spcBef>
              <a:buFont typeface="Arial"/>
              <a:buChar char="–"/>
              <a:tabLst>
                <a:tab pos="756920" algn="l"/>
              </a:tabLst>
            </a:pPr>
            <a:r>
              <a:rPr lang="en-US" sz="2400" dirty="0">
                <a:solidFill>
                  <a:srgbClr val="5C5D60"/>
                </a:solidFill>
                <a:latin typeface="Gill Sans MT"/>
                <a:cs typeface="Gill Sans MT"/>
              </a:rPr>
              <a:t>Quality</a:t>
            </a:r>
            <a:r>
              <a:rPr lang="en-US" sz="2400" spc="-20" dirty="0">
                <a:solidFill>
                  <a:srgbClr val="5C5D60"/>
                </a:solidFill>
                <a:latin typeface="Gill Sans MT"/>
                <a:cs typeface="Gill Sans MT"/>
              </a:rPr>
              <a:t> </a:t>
            </a:r>
            <a:r>
              <a:rPr lang="en-US" sz="2400" dirty="0">
                <a:solidFill>
                  <a:srgbClr val="5C5D60"/>
                </a:solidFill>
                <a:latin typeface="Gill Sans MT"/>
                <a:cs typeface="Gill Sans MT"/>
              </a:rPr>
              <a:t>Management</a:t>
            </a:r>
            <a:r>
              <a:rPr lang="en-US" sz="2400" spc="-25" dirty="0">
                <a:solidFill>
                  <a:srgbClr val="5C5D60"/>
                </a:solidFill>
                <a:latin typeface="Gill Sans MT"/>
                <a:cs typeface="Gill Sans MT"/>
              </a:rPr>
              <a:t> </a:t>
            </a:r>
            <a:r>
              <a:rPr lang="en-US" sz="2400" spc="-5" dirty="0">
                <a:solidFill>
                  <a:srgbClr val="5C5D60"/>
                </a:solidFill>
                <a:latin typeface="Gill Sans MT"/>
                <a:cs typeface="Gill Sans MT"/>
              </a:rPr>
              <a:t>Plan</a:t>
            </a:r>
            <a:r>
              <a:rPr lang="en-US" sz="2400" spc="-15" dirty="0">
                <a:solidFill>
                  <a:srgbClr val="5C5D60"/>
                </a:solidFill>
                <a:latin typeface="Gill Sans MT"/>
                <a:cs typeface="Gill Sans MT"/>
              </a:rPr>
              <a:t> </a:t>
            </a:r>
            <a:r>
              <a:rPr lang="en-US" sz="2400" dirty="0">
                <a:solidFill>
                  <a:srgbClr val="5C5D60"/>
                </a:solidFill>
                <a:latin typeface="Gill Sans MT"/>
                <a:cs typeface="Gill Sans MT"/>
              </a:rPr>
              <a:t>including</a:t>
            </a:r>
            <a:r>
              <a:rPr lang="en-US" sz="2400" spc="-35" dirty="0">
                <a:solidFill>
                  <a:srgbClr val="5C5D60"/>
                </a:solidFill>
                <a:latin typeface="Gill Sans MT"/>
                <a:cs typeface="Gill Sans MT"/>
              </a:rPr>
              <a:t> </a:t>
            </a:r>
            <a:r>
              <a:rPr lang="en-US" sz="2400" spc="-5" dirty="0">
                <a:solidFill>
                  <a:srgbClr val="5C5D60"/>
                </a:solidFill>
                <a:latin typeface="Gill Sans MT"/>
                <a:cs typeface="Gill Sans MT"/>
              </a:rPr>
              <a:t>subcontractor</a:t>
            </a:r>
            <a:r>
              <a:rPr lang="en-US" sz="2400" spc="-30" dirty="0">
                <a:solidFill>
                  <a:srgbClr val="5C5D60"/>
                </a:solidFill>
                <a:latin typeface="Gill Sans MT"/>
                <a:cs typeface="Gill Sans MT"/>
              </a:rPr>
              <a:t> </a:t>
            </a:r>
            <a:r>
              <a:rPr lang="en-US" sz="2400" spc="-10" dirty="0">
                <a:solidFill>
                  <a:srgbClr val="5C5D60"/>
                </a:solidFill>
                <a:latin typeface="Gill Sans MT"/>
                <a:cs typeface="Gill Sans MT"/>
              </a:rPr>
              <a:t>oversight,</a:t>
            </a:r>
            <a:r>
              <a:rPr lang="en-US" sz="2400" spc="-235" dirty="0">
                <a:solidFill>
                  <a:srgbClr val="5C5D60"/>
                </a:solidFill>
                <a:latin typeface="Gill Sans MT"/>
                <a:cs typeface="Gill Sans MT"/>
              </a:rPr>
              <a:t> </a:t>
            </a:r>
            <a:r>
              <a:rPr lang="en-US" sz="2400" dirty="0">
                <a:solidFill>
                  <a:srgbClr val="5C5D60"/>
                </a:solidFill>
                <a:latin typeface="Gill Sans MT"/>
                <a:cs typeface="Gill Sans MT"/>
              </a:rPr>
              <a:t>QA/QC,</a:t>
            </a:r>
            <a:r>
              <a:rPr lang="en-US" sz="2400" spc="-185" dirty="0">
                <a:solidFill>
                  <a:srgbClr val="5C5D60"/>
                </a:solidFill>
                <a:latin typeface="Gill Sans MT"/>
                <a:cs typeface="Gill Sans MT"/>
              </a:rPr>
              <a:t> </a:t>
            </a:r>
            <a:r>
              <a:rPr lang="en-US" sz="2400" spc="5" dirty="0">
                <a:solidFill>
                  <a:srgbClr val="5C5D60"/>
                </a:solidFill>
                <a:latin typeface="Gill Sans MT"/>
                <a:cs typeface="Gill Sans MT"/>
              </a:rPr>
              <a:t>etc.</a:t>
            </a:r>
            <a:endParaRPr lang="en-US" sz="2400" dirty="0">
              <a:latin typeface="Gill Sans MT"/>
              <a:cs typeface="Gill Sans MT"/>
            </a:endParaRPr>
          </a:p>
          <a:p>
            <a:endParaRPr lang="en-US" dirty="0"/>
          </a:p>
        </p:txBody>
      </p:sp>
      <p:sp>
        <p:nvSpPr>
          <p:cNvPr id="4" name="Subtitle 3"/>
          <p:cNvSpPr>
            <a:spLocks noGrp="1"/>
          </p:cNvSpPr>
          <p:nvPr>
            <p:ph type="subTitle" idx="13"/>
          </p:nvPr>
        </p:nvSpPr>
        <p:spPr/>
        <p:txBody>
          <a:bodyPr>
            <a:normAutofit lnSpcReduction="10000"/>
          </a:bodyPr>
          <a:lstStyle/>
          <a:p>
            <a:r>
              <a:rPr lang="en-US" dirty="0"/>
              <a:t>Project Approach including Delivery Schedule (15 points)</a:t>
            </a:r>
          </a:p>
        </p:txBody>
      </p:sp>
    </p:spTree>
    <p:extLst>
      <p:ext uri="{BB962C8B-B14F-4D97-AF65-F5344CB8AC3E}">
        <p14:creationId xmlns:p14="http://schemas.microsoft.com/office/powerpoint/2010/main" val="330410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a:t>
            </a:r>
          </a:p>
        </p:txBody>
      </p:sp>
      <p:sp>
        <p:nvSpPr>
          <p:cNvPr id="3" name="Content Placeholder 2"/>
          <p:cNvSpPr>
            <a:spLocks noGrp="1"/>
          </p:cNvSpPr>
          <p:nvPr>
            <p:ph idx="1"/>
          </p:nvPr>
        </p:nvSpPr>
        <p:spPr>
          <a:xfrm>
            <a:off x="539259" y="1423164"/>
            <a:ext cx="11652741" cy="4517382"/>
          </a:xfrm>
        </p:spPr>
        <p:txBody>
          <a:bodyPr/>
          <a:lstStyle/>
          <a:p>
            <a:pPr marL="355600">
              <a:spcBef>
                <a:spcPts val="560"/>
              </a:spcBef>
              <a:buFont typeface="Arial"/>
              <a:buChar char="•"/>
              <a:tabLst>
                <a:tab pos="355600" algn="l"/>
              </a:tabLst>
            </a:pPr>
            <a:r>
              <a:rPr lang="en-US" sz="2800" spc="-15" dirty="0">
                <a:solidFill>
                  <a:srgbClr val="5C5D60"/>
                </a:solidFill>
                <a:latin typeface="Gill Sans MT"/>
                <a:cs typeface="Gill Sans MT"/>
              </a:rPr>
              <a:t>Project </a:t>
            </a:r>
            <a:r>
              <a:rPr lang="en-US" sz="2800" spc="5" dirty="0">
                <a:solidFill>
                  <a:srgbClr val="5C5D60"/>
                </a:solidFill>
                <a:latin typeface="Gill Sans MT"/>
                <a:cs typeface="Gill Sans MT"/>
              </a:rPr>
              <a:t>Schedule, P</a:t>
            </a:r>
            <a:r>
              <a:rPr lang="en-US" sz="2800" spc="-15" dirty="0">
                <a:solidFill>
                  <a:srgbClr val="5C5D60"/>
                </a:solidFill>
                <a:latin typeface="Gill Sans MT"/>
                <a:cs typeface="Gill Sans MT"/>
              </a:rPr>
              <a:t>rocurement </a:t>
            </a:r>
            <a:r>
              <a:rPr lang="en-US" sz="2800" spc="-5" dirty="0">
                <a:solidFill>
                  <a:srgbClr val="5C5D60"/>
                </a:solidFill>
                <a:latin typeface="Gill Sans MT"/>
                <a:cs typeface="Gill Sans MT"/>
              </a:rPr>
              <a:t>of Long-lead Items, &amp; </a:t>
            </a:r>
            <a:r>
              <a:rPr lang="en-US" sz="2800" spc="-10" dirty="0">
                <a:solidFill>
                  <a:srgbClr val="5C5D60"/>
                </a:solidFill>
                <a:latin typeface="Gill Sans MT"/>
                <a:cs typeface="Gill Sans MT"/>
              </a:rPr>
              <a:t>Unforeseen </a:t>
            </a:r>
            <a:r>
              <a:rPr lang="en-US" sz="2800" spc="-5" dirty="0">
                <a:solidFill>
                  <a:srgbClr val="5C5D60"/>
                </a:solidFill>
                <a:latin typeface="Gill Sans MT"/>
                <a:cs typeface="Gill Sans MT"/>
              </a:rPr>
              <a:t>Conditions</a:t>
            </a:r>
            <a:endParaRPr lang="en-US" sz="2800" dirty="0">
              <a:latin typeface="Gill Sans MT"/>
              <a:cs typeface="Gill Sans MT"/>
            </a:endParaRPr>
          </a:p>
          <a:p>
            <a:pPr marL="756285" lvl="1" indent="-286385">
              <a:spcBef>
                <a:spcPts val="495"/>
              </a:spcBef>
              <a:buFont typeface="Arial"/>
              <a:buChar char="–"/>
              <a:tabLst>
                <a:tab pos="756920" algn="l"/>
              </a:tabLst>
            </a:pPr>
            <a:r>
              <a:rPr lang="en-US" sz="2400" spc="-5" dirty="0">
                <a:solidFill>
                  <a:srgbClr val="5C5D60"/>
                </a:solidFill>
                <a:latin typeface="Gill Sans MT"/>
                <a:cs typeface="Gill Sans MT"/>
              </a:rPr>
              <a:t>Critical </a:t>
            </a:r>
            <a:r>
              <a:rPr lang="en-US" sz="2400" dirty="0">
                <a:solidFill>
                  <a:srgbClr val="5C5D60"/>
                </a:solidFill>
                <a:latin typeface="Gill Sans MT"/>
                <a:cs typeface="Gill Sans MT"/>
              </a:rPr>
              <a:t>path method </a:t>
            </a:r>
            <a:r>
              <a:rPr lang="en-US" sz="2400" spc="-5" dirty="0">
                <a:solidFill>
                  <a:srgbClr val="5C5D60"/>
                </a:solidFill>
                <a:latin typeface="Gill Sans MT"/>
                <a:cs typeface="Gill Sans MT"/>
              </a:rPr>
              <a:t>(CPM) </a:t>
            </a:r>
            <a:r>
              <a:rPr lang="en-US" sz="2400" dirty="0">
                <a:solidFill>
                  <a:srgbClr val="5C5D60"/>
                </a:solidFill>
                <a:latin typeface="Gill Sans MT"/>
                <a:cs typeface="Gill Sans MT"/>
              </a:rPr>
              <a:t>schedule </a:t>
            </a:r>
            <a:r>
              <a:rPr lang="en-US" sz="2400" spc="-15" dirty="0">
                <a:solidFill>
                  <a:srgbClr val="5C5D60"/>
                </a:solidFill>
                <a:latin typeface="Gill Sans MT"/>
                <a:cs typeface="Gill Sans MT"/>
              </a:rPr>
              <a:t>Primavera </a:t>
            </a:r>
            <a:r>
              <a:rPr lang="en-US" sz="2400" spc="-5" dirty="0">
                <a:solidFill>
                  <a:srgbClr val="5C5D60"/>
                </a:solidFill>
                <a:latin typeface="Gill Sans MT"/>
                <a:cs typeface="Gill Sans MT"/>
              </a:rPr>
              <a:t>or </a:t>
            </a:r>
            <a:r>
              <a:rPr lang="en-US" sz="2400" spc="-10" dirty="0">
                <a:solidFill>
                  <a:srgbClr val="5C5D60"/>
                </a:solidFill>
                <a:latin typeface="Gill Sans MT"/>
                <a:cs typeface="Gill Sans MT"/>
              </a:rPr>
              <a:t>Microsoft</a:t>
            </a:r>
            <a:r>
              <a:rPr lang="en-US" sz="2400" spc="-110" dirty="0">
                <a:solidFill>
                  <a:srgbClr val="5C5D60"/>
                </a:solidFill>
                <a:latin typeface="Gill Sans MT"/>
                <a:cs typeface="Gill Sans MT"/>
              </a:rPr>
              <a:t> </a:t>
            </a:r>
            <a:r>
              <a:rPr lang="en-US" sz="2400" spc="-10" dirty="0">
                <a:solidFill>
                  <a:srgbClr val="5C5D60"/>
                </a:solidFill>
                <a:latin typeface="Gill Sans MT"/>
                <a:cs typeface="Gill Sans MT"/>
              </a:rPr>
              <a:t>project</a:t>
            </a:r>
            <a:r>
              <a:rPr lang="en-US" sz="2400" dirty="0">
                <a:latin typeface="Gill Sans MT"/>
                <a:cs typeface="Gill Sans MT"/>
              </a:rPr>
              <a:t> - </a:t>
            </a:r>
            <a:r>
              <a:rPr lang="en-US" sz="2400" spc="-5" dirty="0">
                <a:solidFill>
                  <a:srgbClr val="5C5D60"/>
                </a:solidFill>
                <a:latin typeface="Gill Sans MT"/>
                <a:cs typeface="Gill Sans MT"/>
              </a:rPr>
              <a:t>Assume NTP of July 26, 2021.</a:t>
            </a:r>
            <a:endParaRPr lang="en-US" sz="2400" dirty="0">
              <a:latin typeface="Gill Sans MT"/>
              <a:cs typeface="Gill Sans MT"/>
            </a:endParaRPr>
          </a:p>
          <a:p>
            <a:pPr marL="756285" lvl="1" indent="-286385">
              <a:spcBef>
                <a:spcPts val="459"/>
              </a:spcBef>
              <a:buFont typeface="Arial"/>
              <a:buChar char="–"/>
              <a:tabLst>
                <a:tab pos="756920" algn="l"/>
              </a:tabLst>
            </a:pPr>
            <a:r>
              <a:rPr lang="en-US" sz="2400" spc="-10" dirty="0">
                <a:solidFill>
                  <a:srgbClr val="5C5D60"/>
                </a:solidFill>
                <a:latin typeface="Gill Sans MT"/>
                <a:cs typeface="Gill Sans MT"/>
              </a:rPr>
              <a:t>Describe the approach </a:t>
            </a:r>
            <a:r>
              <a:rPr lang="en-US" sz="2400" dirty="0">
                <a:solidFill>
                  <a:srgbClr val="5C5D60"/>
                </a:solidFill>
                <a:latin typeface="Gill Sans MT"/>
                <a:cs typeface="Gill Sans MT"/>
              </a:rPr>
              <a:t>to </a:t>
            </a:r>
            <a:r>
              <a:rPr lang="en-US" sz="2400" spc="-15" dirty="0">
                <a:solidFill>
                  <a:srgbClr val="5C5D60"/>
                </a:solidFill>
                <a:latin typeface="Gill Sans MT"/>
                <a:cs typeface="Gill Sans MT"/>
              </a:rPr>
              <a:t>procure </a:t>
            </a:r>
            <a:r>
              <a:rPr lang="en-US" sz="2400" dirty="0">
                <a:solidFill>
                  <a:srgbClr val="5C5D60"/>
                </a:solidFill>
                <a:latin typeface="Gill Sans MT"/>
                <a:cs typeface="Gill Sans MT"/>
              </a:rPr>
              <a:t>long-lead</a:t>
            </a:r>
            <a:r>
              <a:rPr lang="en-US" sz="2400" spc="-150" dirty="0">
                <a:solidFill>
                  <a:srgbClr val="5C5D60"/>
                </a:solidFill>
                <a:latin typeface="Gill Sans MT"/>
                <a:cs typeface="Gill Sans MT"/>
              </a:rPr>
              <a:t> </a:t>
            </a:r>
            <a:r>
              <a:rPr lang="en-US" sz="2400" dirty="0">
                <a:solidFill>
                  <a:srgbClr val="5C5D60"/>
                </a:solidFill>
                <a:latin typeface="Gill Sans MT"/>
                <a:cs typeface="Gill Sans MT"/>
              </a:rPr>
              <a:t>items</a:t>
            </a:r>
            <a:endParaRPr lang="en-US" sz="2400" dirty="0">
              <a:latin typeface="Gill Sans MT"/>
              <a:cs typeface="Gill Sans MT"/>
            </a:endParaRPr>
          </a:p>
          <a:p>
            <a:pPr marL="756285" lvl="1" indent="-286385">
              <a:spcBef>
                <a:spcPts val="480"/>
              </a:spcBef>
              <a:buFont typeface="Arial"/>
              <a:buChar char="–"/>
              <a:tabLst>
                <a:tab pos="756920" algn="l"/>
              </a:tabLst>
            </a:pPr>
            <a:r>
              <a:rPr lang="en-US" sz="2400" dirty="0">
                <a:solidFill>
                  <a:srgbClr val="5C5D60"/>
                </a:solidFill>
                <a:latin typeface="Gill Sans MT"/>
                <a:cs typeface="Gill Sans MT"/>
              </a:rPr>
              <a:t>List and </a:t>
            </a:r>
            <a:r>
              <a:rPr lang="en-US" sz="2400" spc="-5" dirty="0">
                <a:solidFill>
                  <a:srgbClr val="5C5D60"/>
                </a:solidFill>
                <a:latin typeface="Gill Sans MT"/>
                <a:cs typeface="Gill Sans MT"/>
              </a:rPr>
              <a:t>describe </a:t>
            </a:r>
            <a:r>
              <a:rPr lang="en-US" sz="2400" dirty="0">
                <a:solidFill>
                  <a:srgbClr val="5C5D60"/>
                </a:solidFill>
                <a:latin typeface="Gill Sans MT"/>
                <a:cs typeface="Gill Sans MT"/>
              </a:rPr>
              <a:t>prior instances </a:t>
            </a:r>
            <a:r>
              <a:rPr lang="en-US" sz="2400" spc="-5" dirty="0">
                <a:solidFill>
                  <a:srgbClr val="5C5D60"/>
                </a:solidFill>
                <a:latin typeface="Gill Sans MT"/>
                <a:cs typeface="Gill Sans MT"/>
              </a:rPr>
              <a:t>of unforeseen</a:t>
            </a:r>
            <a:r>
              <a:rPr lang="en-US" sz="2400" spc="-170" dirty="0">
                <a:solidFill>
                  <a:srgbClr val="5C5D60"/>
                </a:solidFill>
                <a:latin typeface="Gill Sans MT"/>
                <a:cs typeface="Gill Sans MT"/>
              </a:rPr>
              <a:t> </a:t>
            </a:r>
            <a:r>
              <a:rPr lang="en-US" sz="2400" dirty="0">
                <a:solidFill>
                  <a:srgbClr val="5C5D60"/>
                </a:solidFill>
                <a:latin typeface="Gill Sans MT"/>
                <a:cs typeface="Gill Sans MT"/>
              </a:rPr>
              <a:t>conditions</a:t>
            </a:r>
            <a:endParaRPr lang="en-US" sz="2400" dirty="0">
              <a:latin typeface="Gill Sans MT"/>
              <a:cs typeface="Gill Sans MT"/>
            </a:endParaRPr>
          </a:p>
          <a:p>
            <a:pPr marL="756285" lvl="1" indent="-286385">
              <a:spcBef>
                <a:spcPts val="480"/>
              </a:spcBef>
              <a:buFont typeface="Arial"/>
              <a:buChar char="–"/>
              <a:tabLst>
                <a:tab pos="756920" algn="l"/>
              </a:tabLst>
            </a:pPr>
            <a:r>
              <a:rPr lang="en-US" sz="2400" spc="-10" dirty="0">
                <a:solidFill>
                  <a:srgbClr val="5C5D60"/>
                </a:solidFill>
                <a:latin typeface="Gill Sans MT"/>
                <a:cs typeface="Gill Sans MT"/>
              </a:rPr>
              <a:t>Approach for </a:t>
            </a:r>
            <a:r>
              <a:rPr lang="en-US" sz="2400" spc="-5" dirty="0">
                <a:solidFill>
                  <a:srgbClr val="5C5D60"/>
                </a:solidFill>
                <a:latin typeface="Gill Sans MT"/>
                <a:cs typeface="Gill Sans MT"/>
              </a:rPr>
              <a:t>mitigating </a:t>
            </a:r>
            <a:r>
              <a:rPr lang="en-US" sz="2400" dirty="0">
                <a:solidFill>
                  <a:srgbClr val="5C5D60"/>
                </a:solidFill>
                <a:latin typeface="Gill Sans MT"/>
                <a:cs typeface="Gill Sans MT"/>
              </a:rPr>
              <a:t>and managing </a:t>
            </a:r>
            <a:r>
              <a:rPr lang="en-US" sz="2400" spc="-5" dirty="0">
                <a:solidFill>
                  <a:srgbClr val="5C5D60"/>
                </a:solidFill>
                <a:latin typeface="Gill Sans MT"/>
                <a:cs typeface="Gill Sans MT"/>
              </a:rPr>
              <a:t>unforeseen conditions on </a:t>
            </a:r>
            <a:r>
              <a:rPr lang="en-US" sz="2400" dirty="0">
                <a:solidFill>
                  <a:srgbClr val="5C5D60"/>
                </a:solidFill>
                <a:latin typeface="Gill Sans MT"/>
                <a:cs typeface="Gill Sans MT"/>
              </a:rPr>
              <a:t>this</a:t>
            </a:r>
            <a:r>
              <a:rPr lang="en-US" sz="2400" spc="-145" dirty="0">
                <a:solidFill>
                  <a:srgbClr val="5C5D60"/>
                </a:solidFill>
                <a:latin typeface="Gill Sans MT"/>
                <a:cs typeface="Gill Sans MT"/>
              </a:rPr>
              <a:t> </a:t>
            </a:r>
            <a:r>
              <a:rPr lang="en-US" sz="2400" spc="-10" dirty="0">
                <a:solidFill>
                  <a:srgbClr val="5C5D60"/>
                </a:solidFill>
                <a:latin typeface="Gill Sans MT"/>
                <a:cs typeface="Gill Sans MT"/>
              </a:rPr>
              <a:t>project</a:t>
            </a:r>
            <a:endParaRPr lang="en-US" sz="2400" dirty="0">
              <a:latin typeface="Gill Sans MT"/>
              <a:cs typeface="Gill Sans MT"/>
            </a:endParaRPr>
          </a:p>
          <a:p>
            <a:endParaRPr lang="en-US" dirty="0"/>
          </a:p>
        </p:txBody>
      </p:sp>
      <p:sp>
        <p:nvSpPr>
          <p:cNvPr id="4" name="Subtitle 3"/>
          <p:cNvSpPr>
            <a:spLocks noGrp="1"/>
          </p:cNvSpPr>
          <p:nvPr>
            <p:ph type="subTitle" idx="13"/>
          </p:nvPr>
        </p:nvSpPr>
        <p:spPr/>
        <p:txBody>
          <a:bodyPr>
            <a:normAutofit lnSpcReduction="10000"/>
          </a:bodyPr>
          <a:lstStyle/>
          <a:p>
            <a:r>
              <a:rPr lang="en-US" dirty="0"/>
              <a:t>Project Approach including Delivery Schedule</a:t>
            </a:r>
          </a:p>
        </p:txBody>
      </p:sp>
    </p:spTree>
    <p:extLst>
      <p:ext uri="{BB962C8B-B14F-4D97-AF65-F5344CB8AC3E}">
        <p14:creationId xmlns:p14="http://schemas.microsoft.com/office/powerpoint/2010/main" val="211564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a:t>
            </a:r>
          </a:p>
        </p:txBody>
      </p:sp>
      <p:sp>
        <p:nvSpPr>
          <p:cNvPr id="3" name="Content Placeholder 2"/>
          <p:cNvSpPr>
            <a:spLocks noGrp="1"/>
          </p:cNvSpPr>
          <p:nvPr>
            <p:ph idx="1"/>
          </p:nvPr>
        </p:nvSpPr>
        <p:spPr>
          <a:xfrm>
            <a:off x="95249" y="1451027"/>
            <a:ext cx="11899803" cy="4517382"/>
          </a:xfrm>
        </p:spPr>
        <p:txBody>
          <a:bodyPr/>
          <a:lstStyle/>
          <a:p>
            <a:pPr marL="414655" lvl="0">
              <a:spcBef>
                <a:spcPts val="840"/>
              </a:spcBef>
              <a:buFont typeface="Arial"/>
              <a:buChar char="•"/>
              <a:tabLst>
                <a:tab pos="415290" algn="l"/>
              </a:tabLst>
            </a:pPr>
            <a:r>
              <a:rPr lang="en-US" sz="2800" spc="-10" dirty="0">
                <a:solidFill>
                  <a:srgbClr val="5C5D60"/>
                </a:solidFill>
                <a:cs typeface="Gill Sans MT"/>
              </a:rPr>
              <a:t>Records </a:t>
            </a:r>
            <a:r>
              <a:rPr lang="en-US" sz="2800" spc="-5" dirty="0">
                <a:solidFill>
                  <a:srgbClr val="5C5D60"/>
                </a:solidFill>
                <a:cs typeface="Gill Sans MT"/>
              </a:rPr>
              <a:t>showing </a:t>
            </a:r>
            <a:r>
              <a:rPr lang="en-US" sz="2800" spc="-90" dirty="0">
                <a:solidFill>
                  <a:srgbClr val="5C5D60"/>
                </a:solidFill>
                <a:cs typeface="Gill Sans MT"/>
              </a:rPr>
              <a:t>Total </a:t>
            </a:r>
            <a:r>
              <a:rPr lang="en-US" sz="2800" spc="-10" dirty="0">
                <a:solidFill>
                  <a:srgbClr val="5C5D60"/>
                </a:solidFill>
                <a:cs typeface="Gill Sans MT"/>
              </a:rPr>
              <a:t>Recordable </a:t>
            </a:r>
            <a:r>
              <a:rPr lang="en-US" sz="2800" spc="-5" dirty="0">
                <a:solidFill>
                  <a:srgbClr val="5C5D60"/>
                </a:solidFill>
                <a:cs typeface="Gill Sans MT"/>
              </a:rPr>
              <a:t>Incident Rate (TRIR) past 5</a:t>
            </a:r>
            <a:r>
              <a:rPr lang="en-US" sz="2800" spc="-229" dirty="0">
                <a:solidFill>
                  <a:srgbClr val="5C5D60"/>
                </a:solidFill>
                <a:cs typeface="Gill Sans MT"/>
              </a:rPr>
              <a:t> </a:t>
            </a:r>
            <a:r>
              <a:rPr lang="en-US" sz="2800" spc="-20" dirty="0">
                <a:solidFill>
                  <a:srgbClr val="5C5D60"/>
                </a:solidFill>
                <a:cs typeface="Gill Sans MT"/>
              </a:rPr>
              <a:t>years</a:t>
            </a:r>
            <a:r>
              <a:rPr lang="en-US" sz="2800" spc="-35" dirty="0">
                <a:solidFill>
                  <a:srgbClr val="5C5D60"/>
                </a:solidFill>
                <a:cs typeface="Gill Sans MT"/>
              </a:rPr>
              <a:t> f</a:t>
            </a:r>
            <a:r>
              <a:rPr lang="en-US" sz="2800" dirty="0">
                <a:solidFill>
                  <a:srgbClr val="5C5D60"/>
                </a:solidFill>
                <a:cs typeface="Gill Sans MT"/>
              </a:rPr>
              <a:t>o</a:t>
            </a:r>
            <a:r>
              <a:rPr lang="en-US" sz="2800" spc="-5" dirty="0">
                <a:solidFill>
                  <a:srgbClr val="5C5D60"/>
                </a:solidFill>
                <a:cs typeface="Gill Sans MT"/>
              </a:rPr>
              <a:t>r</a:t>
            </a:r>
            <a:r>
              <a:rPr lang="en-US" sz="2800" dirty="0">
                <a:solidFill>
                  <a:srgbClr val="5C5D60"/>
                </a:solidFill>
                <a:cs typeface="Times New Roman"/>
              </a:rPr>
              <a:t>	</a:t>
            </a:r>
            <a:r>
              <a:rPr lang="en-US" sz="2800" spc="-5" dirty="0">
                <a:solidFill>
                  <a:srgbClr val="5C5D60"/>
                </a:solidFill>
                <a:cs typeface="Gill Sans MT"/>
              </a:rPr>
              <a:t>P</a:t>
            </a:r>
            <a:r>
              <a:rPr lang="en-US" sz="2800" spc="-10" dirty="0">
                <a:solidFill>
                  <a:srgbClr val="5C5D60"/>
                </a:solidFill>
                <a:cs typeface="Gill Sans MT"/>
              </a:rPr>
              <a:t>ri</a:t>
            </a:r>
            <a:r>
              <a:rPr lang="en-US" sz="2800" spc="-5" dirty="0">
                <a:solidFill>
                  <a:srgbClr val="5C5D60"/>
                </a:solidFill>
                <a:cs typeface="Gill Sans MT"/>
              </a:rPr>
              <a:t>me C</a:t>
            </a:r>
            <a:r>
              <a:rPr lang="en-US" sz="2800" dirty="0">
                <a:solidFill>
                  <a:srgbClr val="5C5D60"/>
                </a:solidFill>
                <a:cs typeface="Gill Sans MT"/>
              </a:rPr>
              <a:t>ontr</a:t>
            </a:r>
            <a:r>
              <a:rPr lang="en-US" sz="2800" spc="-15" dirty="0">
                <a:solidFill>
                  <a:srgbClr val="5C5D60"/>
                </a:solidFill>
                <a:cs typeface="Gill Sans MT"/>
              </a:rPr>
              <a:t>a</a:t>
            </a:r>
            <a:r>
              <a:rPr lang="en-US" sz="2800" spc="-10" dirty="0">
                <a:solidFill>
                  <a:srgbClr val="5C5D60"/>
                </a:solidFill>
                <a:cs typeface="Gill Sans MT"/>
              </a:rPr>
              <a:t>c</a:t>
            </a:r>
            <a:r>
              <a:rPr lang="en-US" sz="2800" spc="5" dirty="0">
                <a:solidFill>
                  <a:srgbClr val="5C5D60"/>
                </a:solidFill>
                <a:cs typeface="Gill Sans MT"/>
              </a:rPr>
              <a:t>to</a:t>
            </a:r>
            <a:r>
              <a:rPr lang="en-US" sz="2800" spc="-5" dirty="0">
                <a:solidFill>
                  <a:srgbClr val="5C5D60"/>
                </a:solidFill>
                <a:cs typeface="Gill Sans MT"/>
              </a:rPr>
              <a:t>r </a:t>
            </a:r>
            <a:r>
              <a:rPr lang="en-US" sz="2800" u="sng" spc="-10" dirty="0">
                <a:solidFill>
                  <a:srgbClr val="5C5D60"/>
                </a:solidFill>
                <a:cs typeface="Gill Sans MT"/>
              </a:rPr>
              <a:t>a</a:t>
            </a:r>
            <a:r>
              <a:rPr lang="en-US" sz="2800" u="sng" dirty="0">
                <a:solidFill>
                  <a:srgbClr val="5C5D60"/>
                </a:solidFill>
                <a:cs typeface="Gill Sans MT"/>
              </a:rPr>
              <a:t>n</a:t>
            </a:r>
            <a:r>
              <a:rPr lang="en-US" sz="2800" u="sng" spc="-5" dirty="0">
                <a:solidFill>
                  <a:srgbClr val="5C5D60"/>
                </a:solidFill>
                <a:cs typeface="Gill Sans MT"/>
              </a:rPr>
              <a:t>d </a:t>
            </a:r>
            <a:r>
              <a:rPr lang="en-US" sz="2800" u="sng" spc="-170" dirty="0">
                <a:solidFill>
                  <a:srgbClr val="5C5D60"/>
                </a:solidFill>
                <a:cs typeface="Gill Sans MT"/>
              </a:rPr>
              <a:t>K</a:t>
            </a:r>
            <a:r>
              <a:rPr lang="en-US" sz="2800" u="sng" spc="-50" dirty="0">
                <a:solidFill>
                  <a:srgbClr val="5C5D60"/>
                </a:solidFill>
                <a:cs typeface="Gill Sans MT"/>
              </a:rPr>
              <a:t>e</a:t>
            </a:r>
            <a:r>
              <a:rPr lang="en-US" sz="2800" u="sng" spc="-5" dirty="0">
                <a:solidFill>
                  <a:srgbClr val="5C5D60"/>
                </a:solidFill>
                <a:cs typeface="Gill Sans MT"/>
              </a:rPr>
              <a:t>y </a:t>
            </a:r>
            <a:r>
              <a:rPr lang="en-US" sz="2800" u="sng" spc="-5" dirty="0">
                <a:solidFill>
                  <a:srgbClr val="5C5D60"/>
                </a:solidFill>
                <a:cs typeface="Times New Roman"/>
              </a:rPr>
              <a:t> </a:t>
            </a:r>
            <a:r>
              <a:rPr lang="en-US" sz="2800" u="sng" spc="-5" dirty="0">
                <a:solidFill>
                  <a:srgbClr val="5C5D60"/>
                </a:solidFill>
                <a:cs typeface="Gill Sans MT"/>
              </a:rPr>
              <a:t>Subcontractor(s)</a:t>
            </a:r>
            <a:endParaRPr lang="en-US" sz="2800" dirty="0">
              <a:solidFill>
                <a:prstClr val="black"/>
              </a:solidFill>
              <a:cs typeface="Gill Sans MT"/>
            </a:endParaRPr>
          </a:p>
          <a:p>
            <a:pPr marL="414655" marR="5080" lvl="0">
              <a:spcBef>
                <a:spcPts val="670"/>
              </a:spcBef>
              <a:buFont typeface="Arial"/>
              <a:buChar char="•"/>
              <a:tabLst>
                <a:tab pos="415290" algn="l"/>
                <a:tab pos="1678305" algn="l"/>
                <a:tab pos="2957830" algn="l"/>
                <a:tab pos="4300855" algn="l"/>
                <a:tab pos="4939030" algn="l"/>
                <a:tab pos="6580505" algn="l"/>
                <a:tab pos="8348345" algn="l"/>
                <a:tab pos="10295890" algn="l"/>
              </a:tabLst>
            </a:pPr>
            <a:r>
              <a:rPr lang="en-US" sz="2800" spc="-5" dirty="0">
                <a:solidFill>
                  <a:srgbClr val="5C5D60"/>
                </a:solidFill>
                <a:cs typeface="Gill Sans MT"/>
              </a:rPr>
              <a:t>P</a:t>
            </a:r>
            <a:r>
              <a:rPr lang="en-US" sz="2800" spc="-85" dirty="0">
                <a:solidFill>
                  <a:srgbClr val="5C5D60"/>
                </a:solidFill>
                <a:cs typeface="Gill Sans MT"/>
              </a:rPr>
              <a:t>r</a:t>
            </a:r>
            <a:r>
              <a:rPr lang="en-US" sz="2800" spc="-25" dirty="0">
                <a:solidFill>
                  <a:srgbClr val="5C5D60"/>
                </a:solidFill>
                <a:cs typeface="Gill Sans MT"/>
              </a:rPr>
              <a:t>o</a:t>
            </a:r>
            <a:r>
              <a:rPr lang="en-US" sz="2800" spc="-5" dirty="0">
                <a:solidFill>
                  <a:srgbClr val="5C5D60"/>
                </a:solidFill>
                <a:cs typeface="Gill Sans MT"/>
              </a:rPr>
              <a:t>vide</a:t>
            </a:r>
            <a:r>
              <a:rPr lang="en-US" sz="2800" dirty="0">
                <a:solidFill>
                  <a:srgbClr val="5C5D60"/>
                </a:solidFill>
                <a:cs typeface="Times New Roman"/>
              </a:rPr>
              <a:t>	</a:t>
            </a:r>
            <a:r>
              <a:rPr lang="en-US" sz="2800" spc="-70" dirty="0">
                <a:solidFill>
                  <a:srgbClr val="5C5D60"/>
                </a:solidFill>
                <a:cs typeface="Gill Sans MT"/>
              </a:rPr>
              <a:t>r</a:t>
            </a:r>
            <a:r>
              <a:rPr lang="en-US" sz="2800" dirty="0">
                <a:solidFill>
                  <a:srgbClr val="5C5D60"/>
                </a:solidFill>
                <a:cs typeface="Gill Sans MT"/>
              </a:rPr>
              <a:t>e</a:t>
            </a:r>
            <a:r>
              <a:rPr lang="en-US" sz="2800" spc="-10" dirty="0">
                <a:solidFill>
                  <a:srgbClr val="5C5D60"/>
                </a:solidFill>
                <a:cs typeface="Gill Sans MT"/>
              </a:rPr>
              <a:t>c</a:t>
            </a:r>
            <a:r>
              <a:rPr lang="en-US" sz="2800" dirty="0">
                <a:solidFill>
                  <a:srgbClr val="5C5D60"/>
                </a:solidFill>
                <a:cs typeface="Gill Sans MT"/>
              </a:rPr>
              <a:t>o</a:t>
            </a:r>
            <a:r>
              <a:rPr lang="en-US" sz="2800" spc="-60" dirty="0">
                <a:solidFill>
                  <a:srgbClr val="5C5D60"/>
                </a:solidFill>
                <a:cs typeface="Gill Sans MT"/>
              </a:rPr>
              <a:t>r</a:t>
            </a:r>
            <a:r>
              <a:rPr lang="en-US" sz="2800" spc="-5" dirty="0">
                <a:solidFill>
                  <a:srgbClr val="5C5D60"/>
                </a:solidFill>
                <a:cs typeface="Gill Sans MT"/>
              </a:rPr>
              <a:t>ds</a:t>
            </a:r>
            <a:r>
              <a:rPr lang="en-US" sz="2800" dirty="0">
                <a:solidFill>
                  <a:srgbClr val="5C5D60"/>
                </a:solidFill>
                <a:cs typeface="Times New Roman"/>
              </a:rPr>
              <a:t>	</a:t>
            </a:r>
            <a:r>
              <a:rPr lang="en-US" sz="2800" spc="-5" dirty="0">
                <a:solidFill>
                  <a:srgbClr val="5C5D60"/>
                </a:solidFill>
                <a:cs typeface="Gill Sans MT"/>
              </a:rPr>
              <a:t>s</a:t>
            </a:r>
            <a:r>
              <a:rPr lang="en-US" sz="2800" spc="-15" dirty="0">
                <a:solidFill>
                  <a:srgbClr val="5C5D60"/>
                </a:solidFill>
                <a:cs typeface="Gill Sans MT"/>
              </a:rPr>
              <a:t>h</a:t>
            </a:r>
            <a:r>
              <a:rPr lang="en-US" sz="2800" spc="-25" dirty="0">
                <a:solidFill>
                  <a:srgbClr val="5C5D60"/>
                </a:solidFill>
                <a:cs typeface="Gill Sans MT"/>
              </a:rPr>
              <a:t>o</a:t>
            </a:r>
            <a:r>
              <a:rPr lang="en-US" sz="2800" dirty="0">
                <a:solidFill>
                  <a:srgbClr val="5C5D60"/>
                </a:solidFill>
                <a:cs typeface="Gill Sans MT"/>
              </a:rPr>
              <a:t>w</a:t>
            </a:r>
            <a:r>
              <a:rPr lang="en-US" sz="2800" spc="-10" dirty="0">
                <a:solidFill>
                  <a:srgbClr val="5C5D60"/>
                </a:solidFill>
                <a:cs typeface="Gill Sans MT"/>
              </a:rPr>
              <a:t>i</a:t>
            </a:r>
            <a:r>
              <a:rPr lang="en-US" sz="2800" dirty="0">
                <a:solidFill>
                  <a:srgbClr val="5C5D60"/>
                </a:solidFill>
                <a:cs typeface="Gill Sans MT"/>
              </a:rPr>
              <a:t>n</a:t>
            </a:r>
            <a:r>
              <a:rPr lang="en-US" sz="2800" spc="-5" dirty="0">
                <a:solidFill>
                  <a:srgbClr val="5C5D60"/>
                </a:solidFill>
                <a:cs typeface="Gill Sans MT"/>
              </a:rPr>
              <a:t>g</a:t>
            </a:r>
            <a:r>
              <a:rPr lang="en-US" sz="2800" dirty="0">
                <a:solidFill>
                  <a:srgbClr val="5C5D60"/>
                </a:solidFill>
                <a:cs typeface="Times New Roman"/>
              </a:rPr>
              <a:t>	</a:t>
            </a:r>
            <a:r>
              <a:rPr lang="en-US" sz="2800" dirty="0">
                <a:solidFill>
                  <a:srgbClr val="5C5D60"/>
                </a:solidFill>
                <a:cs typeface="Gill Sans MT"/>
              </a:rPr>
              <a:t>th</a:t>
            </a:r>
            <a:r>
              <a:rPr lang="en-US" sz="2800" spc="-5" dirty="0">
                <a:solidFill>
                  <a:srgbClr val="5C5D60"/>
                </a:solidFill>
                <a:cs typeface="Gill Sans MT"/>
              </a:rPr>
              <a:t>e</a:t>
            </a:r>
            <a:r>
              <a:rPr lang="en-US" sz="2800" dirty="0">
                <a:solidFill>
                  <a:srgbClr val="5C5D60"/>
                </a:solidFill>
                <a:cs typeface="Times New Roman"/>
              </a:rPr>
              <a:t>	</a:t>
            </a:r>
            <a:r>
              <a:rPr lang="en-US" sz="2800" spc="-10" dirty="0">
                <a:solidFill>
                  <a:srgbClr val="5C5D60"/>
                </a:solidFill>
                <a:cs typeface="Gill Sans MT"/>
              </a:rPr>
              <a:t>c</a:t>
            </a:r>
            <a:r>
              <a:rPr lang="en-US" sz="2800" dirty="0">
                <a:solidFill>
                  <a:srgbClr val="5C5D60"/>
                </a:solidFill>
                <a:cs typeface="Gill Sans MT"/>
              </a:rPr>
              <a:t>o</a:t>
            </a:r>
            <a:r>
              <a:rPr lang="en-US" sz="2800" spc="-5" dirty="0">
                <a:solidFill>
                  <a:srgbClr val="5C5D60"/>
                </a:solidFill>
                <a:cs typeface="Gill Sans MT"/>
              </a:rPr>
              <a:t>m</a:t>
            </a:r>
            <a:r>
              <a:rPr lang="en-US" sz="2800" dirty="0">
                <a:solidFill>
                  <a:srgbClr val="5C5D60"/>
                </a:solidFill>
                <a:cs typeface="Gill Sans MT"/>
              </a:rPr>
              <a:t>p</a:t>
            </a:r>
            <a:r>
              <a:rPr lang="en-US" sz="2800" spc="-15" dirty="0">
                <a:solidFill>
                  <a:srgbClr val="5C5D60"/>
                </a:solidFill>
                <a:cs typeface="Gill Sans MT"/>
              </a:rPr>
              <a:t>a</a:t>
            </a:r>
            <a:r>
              <a:rPr lang="en-US" sz="2800" spc="-60" dirty="0">
                <a:solidFill>
                  <a:srgbClr val="5C5D60"/>
                </a:solidFill>
                <a:cs typeface="Gill Sans MT"/>
              </a:rPr>
              <a:t>n</a:t>
            </a:r>
            <a:r>
              <a:rPr lang="en-US" sz="2800" spc="-10" dirty="0">
                <a:solidFill>
                  <a:srgbClr val="5C5D60"/>
                </a:solidFill>
                <a:cs typeface="Gill Sans MT"/>
              </a:rPr>
              <a:t>y</a:t>
            </a:r>
            <a:r>
              <a:rPr lang="en-US" sz="2800" spc="-225" dirty="0">
                <a:solidFill>
                  <a:srgbClr val="5C5D60"/>
                </a:solidFill>
                <a:cs typeface="Gill Sans MT"/>
              </a:rPr>
              <a:t>’</a:t>
            </a:r>
            <a:r>
              <a:rPr lang="en-US" sz="2800" spc="-5" dirty="0">
                <a:solidFill>
                  <a:srgbClr val="5C5D60"/>
                </a:solidFill>
                <a:cs typeface="Gill Sans MT"/>
              </a:rPr>
              <a:t>s </a:t>
            </a:r>
            <a:r>
              <a:rPr lang="en-US" sz="2800" spc="-15" dirty="0">
                <a:solidFill>
                  <a:srgbClr val="5C5D60"/>
                </a:solidFill>
                <a:cs typeface="Gill Sans MT"/>
              </a:rPr>
              <a:t>E</a:t>
            </a:r>
            <a:r>
              <a:rPr lang="en-US" sz="2800" dirty="0">
                <a:solidFill>
                  <a:srgbClr val="5C5D60"/>
                </a:solidFill>
                <a:cs typeface="Gill Sans MT"/>
              </a:rPr>
              <a:t>xpe</a:t>
            </a:r>
            <a:r>
              <a:rPr lang="en-US" sz="2800" spc="-10" dirty="0">
                <a:solidFill>
                  <a:srgbClr val="5C5D60"/>
                </a:solidFill>
                <a:cs typeface="Gill Sans MT"/>
              </a:rPr>
              <a:t>ri</a:t>
            </a:r>
            <a:r>
              <a:rPr lang="en-US" sz="2800" spc="-15" dirty="0">
                <a:solidFill>
                  <a:srgbClr val="5C5D60"/>
                </a:solidFill>
                <a:cs typeface="Gill Sans MT"/>
              </a:rPr>
              <a:t>e</a:t>
            </a:r>
            <a:r>
              <a:rPr lang="en-US" sz="2800" dirty="0">
                <a:solidFill>
                  <a:srgbClr val="5C5D60"/>
                </a:solidFill>
                <a:cs typeface="Gill Sans MT"/>
              </a:rPr>
              <a:t>n</a:t>
            </a:r>
            <a:r>
              <a:rPr lang="en-US" sz="2800" spc="-10" dirty="0">
                <a:solidFill>
                  <a:srgbClr val="5C5D60"/>
                </a:solidFill>
                <a:cs typeface="Gill Sans MT"/>
              </a:rPr>
              <a:t>c</a:t>
            </a:r>
            <a:r>
              <a:rPr lang="en-US" sz="2800" spc="-5" dirty="0">
                <a:solidFill>
                  <a:srgbClr val="5C5D60"/>
                </a:solidFill>
                <a:cs typeface="Gill Sans MT"/>
              </a:rPr>
              <a:t>e</a:t>
            </a:r>
            <a:r>
              <a:rPr lang="en-US" sz="2800" dirty="0">
                <a:solidFill>
                  <a:srgbClr val="5C5D60"/>
                </a:solidFill>
                <a:cs typeface="Times New Roman"/>
              </a:rPr>
              <a:t>	</a:t>
            </a:r>
            <a:r>
              <a:rPr lang="en-US" sz="2800" spc="-5" dirty="0">
                <a:solidFill>
                  <a:srgbClr val="5C5D60"/>
                </a:solidFill>
                <a:cs typeface="Gill Sans MT"/>
              </a:rPr>
              <a:t>M</a:t>
            </a:r>
            <a:r>
              <a:rPr lang="en-US" sz="2800" dirty="0">
                <a:solidFill>
                  <a:srgbClr val="5C5D60"/>
                </a:solidFill>
                <a:cs typeface="Gill Sans MT"/>
              </a:rPr>
              <a:t>o</a:t>
            </a:r>
            <a:r>
              <a:rPr lang="en-US" sz="2800" spc="-5" dirty="0">
                <a:solidFill>
                  <a:srgbClr val="5C5D60"/>
                </a:solidFill>
                <a:cs typeface="Gill Sans MT"/>
              </a:rPr>
              <a:t>d</a:t>
            </a:r>
            <a:r>
              <a:rPr lang="en-US" sz="2800" spc="-10" dirty="0">
                <a:solidFill>
                  <a:srgbClr val="5C5D60"/>
                </a:solidFill>
                <a:cs typeface="Gill Sans MT"/>
              </a:rPr>
              <a:t>i</a:t>
            </a:r>
            <a:r>
              <a:rPr lang="en-US" sz="2800" spc="-20" dirty="0">
                <a:solidFill>
                  <a:srgbClr val="5C5D60"/>
                </a:solidFill>
                <a:cs typeface="Gill Sans MT"/>
              </a:rPr>
              <a:t>f</a:t>
            </a:r>
            <a:r>
              <a:rPr lang="en-US" sz="2800" spc="-10" dirty="0">
                <a:solidFill>
                  <a:srgbClr val="5C5D60"/>
                </a:solidFill>
                <a:cs typeface="Gill Sans MT"/>
              </a:rPr>
              <a:t>ica</a:t>
            </a:r>
            <a:r>
              <a:rPr lang="en-US" sz="2800" spc="-5" dirty="0">
                <a:solidFill>
                  <a:srgbClr val="5C5D60"/>
                </a:solidFill>
                <a:cs typeface="Gill Sans MT"/>
              </a:rPr>
              <a:t>t</a:t>
            </a:r>
            <a:r>
              <a:rPr lang="en-US" sz="2800" spc="-10" dirty="0">
                <a:solidFill>
                  <a:srgbClr val="5C5D60"/>
                </a:solidFill>
                <a:cs typeface="Gill Sans MT"/>
              </a:rPr>
              <a:t>i</a:t>
            </a:r>
            <a:r>
              <a:rPr lang="en-US" sz="2800" dirty="0">
                <a:solidFill>
                  <a:srgbClr val="5C5D60"/>
                </a:solidFill>
                <a:cs typeface="Gill Sans MT"/>
              </a:rPr>
              <a:t>o</a:t>
            </a:r>
            <a:r>
              <a:rPr lang="en-US" sz="2800" spc="-5" dirty="0">
                <a:solidFill>
                  <a:srgbClr val="5C5D60"/>
                </a:solidFill>
                <a:cs typeface="Gill Sans MT"/>
              </a:rPr>
              <a:t>n</a:t>
            </a:r>
            <a:r>
              <a:rPr lang="en-US" sz="2800" spc="-5" dirty="0">
                <a:solidFill>
                  <a:srgbClr val="5C5D60"/>
                </a:solidFill>
                <a:cs typeface="Times New Roman"/>
              </a:rPr>
              <a:t>  </a:t>
            </a:r>
            <a:r>
              <a:rPr lang="en-US" sz="2800" spc="-5" dirty="0">
                <a:solidFill>
                  <a:srgbClr val="5C5D60"/>
                </a:solidFill>
                <a:cs typeface="Gill Sans MT"/>
              </a:rPr>
              <a:t>R</a:t>
            </a:r>
            <a:r>
              <a:rPr lang="en-US" sz="2800" dirty="0">
                <a:solidFill>
                  <a:srgbClr val="5C5D60"/>
                </a:solidFill>
                <a:cs typeface="Gill Sans MT"/>
              </a:rPr>
              <a:t>at</a:t>
            </a:r>
            <a:r>
              <a:rPr lang="en-US" sz="2800" spc="-5" dirty="0">
                <a:solidFill>
                  <a:srgbClr val="5C5D60"/>
                </a:solidFill>
                <a:cs typeface="Gill Sans MT"/>
              </a:rPr>
              <a:t>e </a:t>
            </a:r>
            <a:r>
              <a:rPr lang="en-US" sz="2800" spc="-5" dirty="0">
                <a:solidFill>
                  <a:srgbClr val="5C5D60"/>
                </a:solidFill>
                <a:cs typeface="Times New Roman"/>
              </a:rPr>
              <a:t> </a:t>
            </a:r>
            <a:r>
              <a:rPr lang="en-US" sz="2800" spc="-5" dirty="0">
                <a:solidFill>
                  <a:srgbClr val="5C5D60"/>
                </a:solidFill>
                <a:cs typeface="Gill Sans MT"/>
              </a:rPr>
              <a:t>(EMR) past 3</a:t>
            </a:r>
            <a:r>
              <a:rPr lang="en-US" sz="2800" spc="-75" dirty="0">
                <a:solidFill>
                  <a:srgbClr val="5C5D60"/>
                </a:solidFill>
                <a:cs typeface="Gill Sans MT"/>
              </a:rPr>
              <a:t> </a:t>
            </a:r>
            <a:r>
              <a:rPr lang="en-US" sz="2800" spc="-20" dirty="0">
                <a:solidFill>
                  <a:srgbClr val="5C5D60"/>
                </a:solidFill>
                <a:cs typeface="Gill Sans MT"/>
              </a:rPr>
              <a:t>years</a:t>
            </a:r>
            <a:r>
              <a:rPr lang="en-US" sz="2800" spc="-35" dirty="0">
                <a:solidFill>
                  <a:srgbClr val="5C5D60"/>
                </a:solidFill>
                <a:cs typeface="Gill Sans MT"/>
              </a:rPr>
              <a:t> f</a:t>
            </a:r>
            <a:r>
              <a:rPr lang="en-US" sz="2800" dirty="0">
                <a:solidFill>
                  <a:srgbClr val="5C5D60"/>
                </a:solidFill>
                <a:cs typeface="Gill Sans MT"/>
              </a:rPr>
              <a:t>o</a:t>
            </a:r>
            <a:r>
              <a:rPr lang="en-US" sz="2800" spc="-5" dirty="0">
                <a:solidFill>
                  <a:srgbClr val="5C5D60"/>
                </a:solidFill>
                <a:cs typeface="Gill Sans MT"/>
              </a:rPr>
              <a:t>r P</a:t>
            </a:r>
            <a:r>
              <a:rPr lang="en-US" sz="2800" spc="-10" dirty="0">
                <a:solidFill>
                  <a:srgbClr val="5C5D60"/>
                </a:solidFill>
                <a:cs typeface="Gill Sans MT"/>
              </a:rPr>
              <a:t>ri</a:t>
            </a:r>
            <a:r>
              <a:rPr lang="en-US" sz="2800" spc="-5" dirty="0">
                <a:solidFill>
                  <a:srgbClr val="5C5D60"/>
                </a:solidFill>
                <a:cs typeface="Gill Sans MT"/>
              </a:rPr>
              <a:t>me</a:t>
            </a:r>
            <a:r>
              <a:rPr lang="en-US" sz="2800" dirty="0">
                <a:solidFill>
                  <a:srgbClr val="5C5D60"/>
                </a:solidFill>
                <a:cs typeface="Times New Roman"/>
              </a:rPr>
              <a:t>	</a:t>
            </a:r>
            <a:r>
              <a:rPr lang="en-US" sz="2800" spc="-5" dirty="0">
                <a:solidFill>
                  <a:srgbClr val="5C5D60"/>
                </a:solidFill>
                <a:cs typeface="Gill Sans MT"/>
              </a:rPr>
              <a:t>C</a:t>
            </a:r>
            <a:r>
              <a:rPr lang="en-US" sz="2800" dirty="0">
                <a:solidFill>
                  <a:srgbClr val="5C5D60"/>
                </a:solidFill>
                <a:cs typeface="Gill Sans MT"/>
              </a:rPr>
              <a:t>ontr</a:t>
            </a:r>
            <a:r>
              <a:rPr lang="en-US" sz="2800" spc="-15" dirty="0">
                <a:solidFill>
                  <a:srgbClr val="5C5D60"/>
                </a:solidFill>
                <a:cs typeface="Gill Sans MT"/>
              </a:rPr>
              <a:t>a</a:t>
            </a:r>
            <a:r>
              <a:rPr lang="en-US" sz="2800" spc="-10" dirty="0">
                <a:solidFill>
                  <a:srgbClr val="5C5D60"/>
                </a:solidFill>
                <a:cs typeface="Gill Sans MT"/>
              </a:rPr>
              <a:t>c</a:t>
            </a:r>
            <a:r>
              <a:rPr lang="en-US" sz="2800" spc="5" dirty="0">
                <a:solidFill>
                  <a:srgbClr val="5C5D60"/>
                </a:solidFill>
                <a:cs typeface="Gill Sans MT"/>
              </a:rPr>
              <a:t>to</a:t>
            </a:r>
            <a:r>
              <a:rPr lang="en-US" sz="2800" spc="-5" dirty="0">
                <a:solidFill>
                  <a:srgbClr val="5C5D60"/>
                </a:solidFill>
                <a:cs typeface="Gill Sans MT"/>
              </a:rPr>
              <a:t>r </a:t>
            </a:r>
            <a:r>
              <a:rPr lang="en-US" sz="2800" u="sng" spc="-10" dirty="0">
                <a:solidFill>
                  <a:srgbClr val="5C5D60"/>
                </a:solidFill>
                <a:cs typeface="Gill Sans MT"/>
              </a:rPr>
              <a:t>a</a:t>
            </a:r>
            <a:r>
              <a:rPr lang="en-US" sz="2800" u="sng" dirty="0">
                <a:solidFill>
                  <a:srgbClr val="5C5D60"/>
                </a:solidFill>
                <a:cs typeface="Gill Sans MT"/>
              </a:rPr>
              <a:t>n</a:t>
            </a:r>
            <a:r>
              <a:rPr lang="en-US" sz="2800" u="sng" spc="-5" dirty="0">
                <a:solidFill>
                  <a:srgbClr val="5C5D60"/>
                </a:solidFill>
                <a:cs typeface="Gill Sans MT"/>
              </a:rPr>
              <a:t>d </a:t>
            </a:r>
            <a:r>
              <a:rPr lang="en-US" sz="2800" u="sng" spc="-170" dirty="0">
                <a:solidFill>
                  <a:srgbClr val="5C5D60"/>
                </a:solidFill>
                <a:cs typeface="Gill Sans MT"/>
              </a:rPr>
              <a:t>K</a:t>
            </a:r>
            <a:r>
              <a:rPr lang="en-US" sz="2800" u="sng" spc="-50" dirty="0">
                <a:solidFill>
                  <a:srgbClr val="5C5D60"/>
                </a:solidFill>
                <a:cs typeface="Gill Sans MT"/>
              </a:rPr>
              <a:t>e</a:t>
            </a:r>
            <a:r>
              <a:rPr lang="en-US" sz="2800" u="sng" spc="-5" dirty="0">
                <a:solidFill>
                  <a:srgbClr val="5C5D60"/>
                </a:solidFill>
                <a:cs typeface="Gill Sans MT"/>
              </a:rPr>
              <a:t>y </a:t>
            </a:r>
            <a:r>
              <a:rPr lang="en-US" sz="2800" u="sng" spc="-5" dirty="0">
                <a:solidFill>
                  <a:srgbClr val="5C5D60"/>
                </a:solidFill>
                <a:cs typeface="Times New Roman"/>
              </a:rPr>
              <a:t> </a:t>
            </a:r>
            <a:r>
              <a:rPr lang="en-US" sz="2800" u="sng" spc="-5" dirty="0">
                <a:solidFill>
                  <a:srgbClr val="5C5D60"/>
                </a:solidFill>
                <a:cs typeface="Gill Sans MT"/>
              </a:rPr>
              <a:t>Subcontractor(s)</a:t>
            </a:r>
            <a:endParaRPr lang="en-US" sz="2800" dirty="0">
              <a:solidFill>
                <a:prstClr val="black"/>
              </a:solidFill>
              <a:cs typeface="Gill Sans MT"/>
            </a:endParaRPr>
          </a:p>
          <a:p>
            <a:pPr marL="414020" marR="5080" lvl="0" indent="-342265">
              <a:spcBef>
                <a:spcPts val="670"/>
              </a:spcBef>
              <a:buFont typeface="Arial"/>
              <a:buChar char="•"/>
              <a:tabLst>
                <a:tab pos="415290" algn="l"/>
                <a:tab pos="1056005" algn="l"/>
                <a:tab pos="2363470" algn="l"/>
                <a:tab pos="2752090" algn="l"/>
                <a:tab pos="4354195" algn="l"/>
                <a:tab pos="5306060" algn="l"/>
                <a:tab pos="6455410" algn="l"/>
                <a:tab pos="7011670" algn="l"/>
                <a:tab pos="7990205" algn="l"/>
                <a:tab pos="9776460" algn="l"/>
                <a:tab pos="10420985" algn="l"/>
              </a:tabLst>
            </a:pPr>
            <a:r>
              <a:rPr lang="en-US" sz="2800" spc="-10" dirty="0">
                <a:solidFill>
                  <a:srgbClr val="5C5D60"/>
                </a:solidFill>
                <a:cs typeface="Gill Sans MT"/>
              </a:rPr>
              <a:t>Li</a:t>
            </a:r>
            <a:r>
              <a:rPr lang="en-US" sz="2800" spc="-5" dirty="0">
                <a:solidFill>
                  <a:srgbClr val="5C5D60"/>
                </a:solidFill>
                <a:cs typeface="Gill Sans MT"/>
              </a:rPr>
              <a:t>st</a:t>
            </a:r>
            <a:r>
              <a:rPr lang="en-US" sz="2800" dirty="0">
                <a:solidFill>
                  <a:srgbClr val="5C5D60"/>
                </a:solidFill>
                <a:cs typeface="Times New Roman"/>
              </a:rPr>
              <a:t>	</a:t>
            </a:r>
            <a:r>
              <a:rPr lang="en-US" sz="2800" spc="-10" dirty="0">
                <a:solidFill>
                  <a:srgbClr val="5C5D60"/>
                </a:solidFill>
                <a:cs typeface="Gill Sans MT"/>
              </a:rPr>
              <a:t>fa</a:t>
            </a:r>
            <a:r>
              <a:rPr lang="en-US" sz="2800" spc="5" dirty="0">
                <a:solidFill>
                  <a:srgbClr val="5C5D60"/>
                </a:solidFill>
                <a:cs typeface="Gill Sans MT"/>
              </a:rPr>
              <a:t>t</a:t>
            </a:r>
            <a:r>
              <a:rPr lang="en-US" sz="2800" spc="-10" dirty="0">
                <a:solidFill>
                  <a:srgbClr val="5C5D60"/>
                </a:solidFill>
                <a:cs typeface="Gill Sans MT"/>
              </a:rPr>
              <a:t>a</a:t>
            </a:r>
            <a:r>
              <a:rPr lang="en-US" sz="2800" dirty="0">
                <a:solidFill>
                  <a:srgbClr val="5C5D60"/>
                </a:solidFill>
                <a:cs typeface="Gill Sans MT"/>
              </a:rPr>
              <a:t>l</a:t>
            </a:r>
            <a:r>
              <a:rPr lang="en-US" sz="2800" spc="-10" dirty="0">
                <a:solidFill>
                  <a:srgbClr val="5C5D60"/>
                </a:solidFill>
                <a:cs typeface="Gill Sans MT"/>
              </a:rPr>
              <a:t>i</a:t>
            </a:r>
            <a:r>
              <a:rPr lang="en-US" sz="2800" dirty="0">
                <a:solidFill>
                  <a:srgbClr val="5C5D60"/>
                </a:solidFill>
                <a:cs typeface="Gill Sans MT"/>
              </a:rPr>
              <a:t>ti</a:t>
            </a:r>
            <a:r>
              <a:rPr lang="en-US" sz="2800" spc="-5" dirty="0">
                <a:solidFill>
                  <a:srgbClr val="5C5D60"/>
                </a:solidFill>
                <a:cs typeface="Gill Sans MT"/>
              </a:rPr>
              <a:t>es</a:t>
            </a:r>
            <a:r>
              <a:rPr lang="en-US" sz="2800" dirty="0">
                <a:solidFill>
                  <a:srgbClr val="5C5D60"/>
                </a:solidFill>
                <a:cs typeface="Times New Roman"/>
              </a:rPr>
              <a:t>	</a:t>
            </a:r>
            <a:r>
              <a:rPr lang="en-US" sz="2800" spc="-20" dirty="0">
                <a:solidFill>
                  <a:srgbClr val="5C5D60"/>
                </a:solidFill>
                <a:cs typeface="Gill Sans MT"/>
              </a:rPr>
              <a:t>i</a:t>
            </a:r>
            <a:r>
              <a:rPr lang="en-US" sz="2800" spc="-5" dirty="0">
                <a:solidFill>
                  <a:srgbClr val="5C5D60"/>
                </a:solidFill>
                <a:cs typeface="Gill Sans MT"/>
              </a:rPr>
              <a:t>n</a:t>
            </a:r>
            <a:r>
              <a:rPr lang="en-US" sz="2800" dirty="0">
                <a:solidFill>
                  <a:srgbClr val="5C5D60"/>
                </a:solidFill>
                <a:cs typeface="Times New Roman"/>
              </a:rPr>
              <a:t>	</a:t>
            </a:r>
            <a:r>
              <a:rPr lang="en-US" sz="2800" spc="-10" dirty="0">
                <a:solidFill>
                  <a:srgbClr val="5C5D60"/>
                </a:solidFill>
                <a:cs typeface="Gill Sans MT"/>
              </a:rPr>
              <a:t>c</a:t>
            </a:r>
            <a:r>
              <a:rPr lang="en-US" sz="2800" dirty="0">
                <a:solidFill>
                  <a:srgbClr val="5C5D60"/>
                </a:solidFill>
                <a:cs typeface="Gill Sans MT"/>
              </a:rPr>
              <a:t>o</a:t>
            </a:r>
            <a:r>
              <a:rPr lang="en-US" sz="2800" spc="-5" dirty="0">
                <a:solidFill>
                  <a:srgbClr val="5C5D60"/>
                </a:solidFill>
                <a:cs typeface="Gill Sans MT"/>
              </a:rPr>
              <a:t>m</a:t>
            </a:r>
            <a:r>
              <a:rPr lang="en-US" sz="2800" dirty="0">
                <a:solidFill>
                  <a:srgbClr val="5C5D60"/>
                </a:solidFill>
                <a:cs typeface="Gill Sans MT"/>
              </a:rPr>
              <a:t>p</a:t>
            </a:r>
            <a:r>
              <a:rPr lang="en-US" sz="2800" spc="-15" dirty="0">
                <a:solidFill>
                  <a:srgbClr val="5C5D60"/>
                </a:solidFill>
                <a:cs typeface="Gill Sans MT"/>
              </a:rPr>
              <a:t>a</a:t>
            </a:r>
            <a:r>
              <a:rPr lang="en-US" sz="2800" spc="-60" dirty="0">
                <a:solidFill>
                  <a:srgbClr val="5C5D60"/>
                </a:solidFill>
                <a:cs typeface="Gill Sans MT"/>
              </a:rPr>
              <a:t>n</a:t>
            </a:r>
            <a:r>
              <a:rPr lang="en-US" sz="2800" spc="-10" dirty="0">
                <a:solidFill>
                  <a:srgbClr val="5C5D60"/>
                </a:solidFill>
                <a:cs typeface="Gill Sans MT"/>
              </a:rPr>
              <a:t>y</a:t>
            </a:r>
            <a:r>
              <a:rPr lang="en-US" sz="2800" spc="-235" dirty="0">
                <a:solidFill>
                  <a:srgbClr val="5C5D60"/>
                </a:solidFill>
                <a:cs typeface="Gill Sans MT"/>
              </a:rPr>
              <a:t>’</a:t>
            </a:r>
            <a:r>
              <a:rPr lang="en-US" sz="2800" spc="-5" dirty="0">
                <a:solidFill>
                  <a:srgbClr val="5C5D60"/>
                </a:solidFill>
                <a:cs typeface="Gill Sans MT"/>
              </a:rPr>
              <a:t>s s</a:t>
            </a:r>
            <a:r>
              <a:rPr lang="en-US" sz="2800" spc="-15" dirty="0">
                <a:solidFill>
                  <a:srgbClr val="5C5D60"/>
                </a:solidFill>
                <a:cs typeface="Gill Sans MT"/>
              </a:rPr>
              <a:t>a</a:t>
            </a:r>
            <a:r>
              <a:rPr lang="en-US" sz="2800" spc="-35" dirty="0">
                <a:solidFill>
                  <a:srgbClr val="5C5D60"/>
                </a:solidFill>
                <a:cs typeface="Gill Sans MT"/>
              </a:rPr>
              <a:t>f</a:t>
            </a:r>
            <a:r>
              <a:rPr lang="en-US" sz="2800" dirty="0">
                <a:solidFill>
                  <a:srgbClr val="5C5D60"/>
                </a:solidFill>
                <a:cs typeface="Gill Sans MT"/>
              </a:rPr>
              <a:t>et</a:t>
            </a:r>
            <a:r>
              <a:rPr lang="en-US" sz="2800" spc="-5" dirty="0">
                <a:solidFill>
                  <a:srgbClr val="5C5D60"/>
                </a:solidFill>
                <a:cs typeface="Gill Sans MT"/>
              </a:rPr>
              <a:t>y </a:t>
            </a:r>
            <a:r>
              <a:rPr lang="en-US" sz="2800" dirty="0">
                <a:solidFill>
                  <a:srgbClr val="5C5D60"/>
                </a:solidFill>
                <a:cs typeface="Gill Sans MT"/>
              </a:rPr>
              <a:t>h</a:t>
            </a:r>
            <a:r>
              <a:rPr lang="en-US" sz="2800" spc="-10" dirty="0">
                <a:solidFill>
                  <a:srgbClr val="5C5D60"/>
                </a:solidFill>
                <a:cs typeface="Gill Sans MT"/>
              </a:rPr>
              <a:t>i</a:t>
            </a:r>
            <a:r>
              <a:rPr lang="en-US" sz="2800" spc="-5" dirty="0">
                <a:solidFill>
                  <a:srgbClr val="5C5D60"/>
                </a:solidFill>
                <a:cs typeface="Gill Sans MT"/>
              </a:rPr>
              <a:t>s</a:t>
            </a:r>
            <a:r>
              <a:rPr lang="en-US" sz="2800" dirty="0">
                <a:solidFill>
                  <a:srgbClr val="5C5D60"/>
                </a:solidFill>
                <a:cs typeface="Gill Sans MT"/>
              </a:rPr>
              <a:t>to</a:t>
            </a:r>
            <a:r>
              <a:rPr lang="en-US" sz="2800" spc="75" dirty="0">
                <a:solidFill>
                  <a:srgbClr val="5C5D60"/>
                </a:solidFill>
                <a:cs typeface="Gill Sans MT"/>
              </a:rPr>
              <a:t>r</a:t>
            </a:r>
            <a:r>
              <a:rPr lang="en-US" sz="2800" spc="-5" dirty="0">
                <a:solidFill>
                  <a:srgbClr val="5C5D60"/>
                </a:solidFill>
                <a:cs typeface="Gill Sans MT"/>
              </a:rPr>
              <a:t>y </a:t>
            </a:r>
            <a:r>
              <a:rPr lang="en-US" sz="2800" spc="-35" dirty="0">
                <a:solidFill>
                  <a:srgbClr val="5C5D60"/>
                </a:solidFill>
                <a:cs typeface="Gill Sans MT"/>
              </a:rPr>
              <a:t>f</a:t>
            </a:r>
            <a:r>
              <a:rPr lang="en-US" sz="2800" dirty="0">
                <a:solidFill>
                  <a:srgbClr val="5C5D60"/>
                </a:solidFill>
                <a:cs typeface="Gill Sans MT"/>
              </a:rPr>
              <a:t>o</a:t>
            </a:r>
            <a:r>
              <a:rPr lang="en-US" sz="2800" spc="-5" dirty="0">
                <a:solidFill>
                  <a:srgbClr val="5C5D60"/>
                </a:solidFill>
                <a:cs typeface="Gill Sans MT"/>
              </a:rPr>
              <a:t>r P</a:t>
            </a:r>
            <a:r>
              <a:rPr lang="en-US" sz="2800" spc="-10" dirty="0">
                <a:solidFill>
                  <a:srgbClr val="5C5D60"/>
                </a:solidFill>
                <a:cs typeface="Gill Sans MT"/>
              </a:rPr>
              <a:t>ri</a:t>
            </a:r>
            <a:r>
              <a:rPr lang="en-US" sz="2800" spc="-5" dirty="0">
                <a:solidFill>
                  <a:srgbClr val="5C5D60"/>
                </a:solidFill>
                <a:cs typeface="Gill Sans MT"/>
              </a:rPr>
              <a:t>me C</a:t>
            </a:r>
            <a:r>
              <a:rPr lang="en-US" sz="2800" dirty="0">
                <a:solidFill>
                  <a:srgbClr val="5C5D60"/>
                </a:solidFill>
                <a:cs typeface="Gill Sans MT"/>
              </a:rPr>
              <a:t>ontr</a:t>
            </a:r>
            <a:r>
              <a:rPr lang="en-US" sz="2800" spc="-15" dirty="0">
                <a:solidFill>
                  <a:srgbClr val="5C5D60"/>
                </a:solidFill>
                <a:cs typeface="Gill Sans MT"/>
              </a:rPr>
              <a:t>a</a:t>
            </a:r>
            <a:r>
              <a:rPr lang="en-US" sz="2800" spc="-10" dirty="0">
                <a:solidFill>
                  <a:srgbClr val="5C5D60"/>
                </a:solidFill>
                <a:cs typeface="Gill Sans MT"/>
              </a:rPr>
              <a:t>c</a:t>
            </a:r>
            <a:r>
              <a:rPr lang="en-US" sz="2800" spc="5" dirty="0">
                <a:solidFill>
                  <a:srgbClr val="5C5D60"/>
                </a:solidFill>
                <a:cs typeface="Gill Sans MT"/>
              </a:rPr>
              <a:t>to</a:t>
            </a:r>
            <a:r>
              <a:rPr lang="en-US" sz="2800" spc="-5" dirty="0">
                <a:solidFill>
                  <a:srgbClr val="5C5D60"/>
                </a:solidFill>
                <a:cs typeface="Gill Sans MT"/>
              </a:rPr>
              <a:t>r </a:t>
            </a:r>
            <a:r>
              <a:rPr lang="en-US" sz="2800" u="sng" spc="-10" dirty="0">
                <a:solidFill>
                  <a:srgbClr val="5C5D60"/>
                </a:solidFill>
                <a:cs typeface="Gill Sans MT"/>
              </a:rPr>
              <a:t>a</a:t>
            </a:r>
            <a:r>
              <a:rPr lang="en-US" sz="2800" u="sng" dirty="0">
                <a:solidFill>
                  <a:srgbClr val="5C5D60"/>
                </a:solidFill>
                <a:cs typeface="Gill Sans MT"/>
              </a:rPr>
              <a:t>n</a:t>
            </a:r>
            <a:r>
              <a:rPr lang="en-US" sz="2800" u="sng" spc="-5" dirty="0">
                <a:solidFill>
                  <a:srgbClr val="5C5D60"/>
                </a:solidFill>
                <a:cs typeface="Gill Sans MT"/>
              </a:rPr>
              <a:t>d </a:t>
            </a:r>
            <a:r>
              <a:rPr lang="en-US" sz="2800" u="sng" spc="-170" dirty="0">
                <a:solidFill>
                  <a:srgbClr val="5C5D60"/>
                </a:solidFill>
                <a:cs typeface="Gill Sans MT"/>
              </a:rPr>
              <a:t>K</a:t>
            </a:r>
            <a:r>
              <a:rPr lang="en-US" sz="2800" u="sng" spc="-50" dirty="0">
                <a:solidFill>
                  <a:srgbClr val="5C5D60"/>
                </a:solidFill>
                <a:cs typeface="Gill Sans MT"/>
              </a:rPr>
              <a:t>e</a:t>
            </a:r>
            <a:r>
              <a:rPr lang="en-US" sz="2800" u="sng" spc="-5" dirty="0">
                <a:solidFill>
                  <a:srgbClr val="5C5D60"/>
                </a:solidFill>
                <a:cs typeface="Gill Sans MT"/>
              </a:rPr>
              <a:t>y </a:t>
            </a:r>
            <a:r>
              <a:rPr lang="en-US" sz="2800" u="sng" spc="-5" dirty="0">
                <a:solidFill>
                  <a:srgbClr val="5C5D60"/>
                </a:solidFill>
                <a:cs typeface="Times New Roman"/>
              </a:rPr>
              <a:t> </a:t>
            </a:r>
            <a:r>
              <a:rPr lang="en-US" sz="2800" u="sng" spc="-5" dirty="0">
                <a:solidFill>
                  <a:srgbClr val="5C5D60"/>
                </a:solidFill>
                <a:cs typeface="Gill Sans MT"/>
              </a:rPr>
              <a:t>Subcontractor(s)</a:t>
            </a:r>
            <a:endParaRPr lang="en-US" sz="2800" u="sng" dirty="0">
              <a:solidFill>
                <a:prstClr val="black"/>
              </a:solidFill>
              <a:cs typeface="Gill Sans MT"/>
            </a:endParaRPr>
          </a:p>
        </p:txBody>
      </p:sp>
      <p:sp>
        <p:nvSpPr>
          <p:cNvPr id="4" name="Subtitle 3"/>
          <p:cNvSpPr>
            <a:spLocks noGrp="1"/>
          </p:cNvSpPr>
          <p:nvPr>
            <p:ph type="subTitle" idx="13"/>
          </p:nvPr>
        </p:nvSpPr>
        <p:spPr/>
        <p:txBody>
          <a:bodyPr>
            <a:normAutofit lnSpcReduction="10000"/>
          </a:bodyPr>
          <a:lstStyle/>
          <a:p>
            <a:r>
              <a:rPr lang="en-US" spc="-10" dirty="0">
                <a:solidFill>
                  <a:srgbClr val="158099"/>
                </a:solidFill>
                <a:latin typeface="Gill Sans MT"/>
                <a:cs typeface="Gill Sans MT"/>
              </a:rPr>
              <a:t>Safety Information for Prime </a:t>
            </a:r>
            <a:r>
              <a:rPr lang="en-US" spc="-5" dirty="0">
                <a:solidFill>
                  <a:srgbClr val="158099"/>
                </a:solidFill>
                <a:latin typeface="Gill Sans MT"/>
                <a:cs typeface="Gill Sans MT"/>
              </a:rPr>
              <a:t>Contractor and</a:t>
            </a:r>
            <a:r>
              <a:rPr lang="en-US" spc="290" dirty="0">
                <a:solidFill>
                  <a:srgbClr val="158099"/>
                </a:solidFill>
                <a:latin typeface="Gill Sans MT"/>
                <a:cs typeface="Gill Sans MT"/>
              </a:rPr>
              <a:t> </a:t>
            </a:r>
            <a:r>
              <a:rPr lang="en-US" spc="-65" dirty="0">
                <a:solidFill>
                  <a:srgbClr val="158099"/>
                </a:solidFill>
                <a:latin typeface="Gill Sans MT"/>
                <a:cs typeface="Gill Sans MT"/>
              </a:rPr>
              <a:t>Key</a:t>
            </a:r>
            <a:r>
              <a:rPr lang="en-US" spc="20" dirty="0">
                <a:solidFill>
                  <a:srgbClr val="158099"/>
                </a:solidFill>
                <a:latin typeface="Gill Sans MT"/>
                <a:cs typeface="Gill Sans MT"/>
              </a:rPr>
              <a:t> </a:t>
            </a:r>
            <a:r>
              <a:rPr lang="en-US" spc="-5" dirty="0">
                <a:solidFill>
                  <a:srgbClr val="158099"/>
                </a:solidFill>
                <a:latin typeface="Gill Sans MT"/>
                <a:cs typeface="Gill Sans MT"/>
              </a:rPr>
              <a:t>Subcontractor(s)</a:t>
            </a:r>
            <a:r>
              <a:rPr lang="en-US" spc="-5" dirty="0">
                <a:solidFill>
                  <a:srgbClr val="158099"/>
                </a:solidFill>
                <a:latin typeface="Times New Roman"/>
                <a:cs typeface="Times New Roman"/>
              </a:rPr>
              <a:t>	</a:t>
            </a:r>
            <a:r>
              <a:rPr lang="en-US" spc="-10" dirty="0">
                <a:solidFill>
                  <a:srgbClr val="158099"/>
                </a:solidFill>
                <a:latin typeface="Gill Sans MT"/>
                <a:cs typeface="Gill Sans MT"/>
              </a:rPr>
              <a:t> </a:t>
            </a:r>
            <a:endParaRPr lang="en-US" dirty="0">
              <a:latin typeface="Gill Sans MT"/>
              <a:cs typeface="Gill Sans MT"/>
            </a:endParaRPr>
          </a:p>
          <a:p>
            <a:endParaRPr lang="en-US" dirty="0"/>
          </a:p>
        </p:txBody>
      </p:sp>
    </p:spTree>
    <p:extLst>
      <p:ext uri="{BB962C8B-B14F-4D97-AF65-F5344CB8AC3E}">
        <p14:creationId xmlns:p14="http://schemas.microsoft.com/office/powerpoint/2010/main" val="403237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a:t>
            </a:r>
          </a:p>
        </p:txBody>
      </p:sp>
      <p:sp>
        <p:nvSpPr>
          <p:cNvPr id="3" name="Content Placeholder 2"/>
          <p:cNvSpPr>
            <a:spLocks noGrp="1"/>
          </p:cNvSpPr>
          <p:nvPr>
            <p:ph idx="1"/>
          </p:nvPr>
        </p:nvSpPr>
        <p:spPr/>
        <p:txBody>
          <a:bodyPr/>
          <a:lstStyle/>
          <a:p>
            <a:pPr marL="473075" indent="-343535">
              <a:spcBef>
                <a:spcPts val="825"/>
              </a:spcBef>
              <a:buFont typeface="Arial"/>
              <a:buChar char="•"/>
              <a:tabLst>
                <a:tab pos="473075" algn="l"/>
              </a:tabLst>
            </a:pPr>
            <a:r>
              <a:rPr lang="en-US" sz="2800" spc="-20" dirty="0">
                <a:solidFill>
                  <a:srgbClr val="5C5D60"/>
                </a:solidFill>
                <a:latin typeface="Gill Sans MT"/>
                <a:cs typeface="Gill Sans MT"/>
              </a:rPr>
              <a:t>Lowest </a:t>
            </a:r>
            <a:r>
              <a:rPr lang="en-US" sz="2800" dirty="0">
                <a:solidFill>
                  <a:srgbClr val="5C5D60"/>
                </a:solidFill>
                <a:latin typeface="Gill Sans MT"/>
                <a:cs typeface="Gill Sans MT"/>
              </a:rPr>
              <a:t>total price will </a:t>
            </a:r>
            <a:r>
              <a:rPr lang="en-US" sz="2800" spc="-15" dirty="0">
                <a:solidFill>
                  <a:srgbClr val="5C5D60"/>
                </a:solidFill>
                <a:latin typeface="Gill Sans MT"/>
                <a:cs typeface="Gill Sans MT"/>
              </a:rPr>
              <a:t>receive </a:t>
            </a:r>
            <a:r>
              <a:rPr lang="en-US" sz="2800" dirty="0">
                <a:solidFill>
                  <a:srgbClr val="5C5D60"/>
                </a:solidFill>
                <a:latin typeface="Gill Sans MT"/>
                <a:cs typeface="Gill Sans MT"/>
              </a:rPr>
              <a:t>35</a:t>
            </a:r>
            <a:r>
              <a:rPr lang="en-US" sz="2800" spc="-100" dirty="0">
                <a:solidFill>
                  <a:srgbClr val="5C5D60"/>
                </a:solidFill>
                <a:latin typeface="Gill Sans MT"/>
                <a:cs typeface="Gill Sans MT"/>
              </a:rPr>
              <a:t> </a:t>
            </a:r>
            <a:r>
              <a:rPr lang="en-US" sz="2800" dirty="0">
                <a:solidFill>
                  <a:srgbClr val="5C5D60"/>
                </a:solidFill>
                <a:latin typeface="Gill Sans MT"/>
                <a:cs typeface="Gill Sans MT"/>
              </a:rPr>
              <a:t>points.</a:t>
            </a:r>
            <a:endParaRPr lang="en-US" sz="2800" dirty="0">
              <a:latin typeface="Gill Sans MT"/>
              <a:cs typeface="Gill Sans MT"/>
            </a:endParaRPr>
          </a:p>
          <a:p>
            <a:pPr marL="473075" marR="5080" indent="-343535">
              <a:spcBef>
                <a:spcPts val="765"/>
              </a:spcBef>
              <a:buFont typeface="Arial"/>
              <a:buChar char="•"/>
              <a:tabLst>
                <a:tab pos="473075" algn="l"/>
              </a:tabLst>
            </a:pPr>
            <a:r>
              <a:rPr lang="en-US" sz="2800" spc="-5" dirty="0">
                <a:solidFill>
                  <a:srgbClr val="5C5D60"/>
                </a:solidFill>
                <a:latin typeface="Gill Sans MT"/>
                <a:cs typeface="Gill Sans MT"/>
              </a:rPr>
              <a:t>Remaining </a:t>
            </a:r>
            <a:r>
              <a:rPr lang="en-US" sz="2800" spc="-15" dirty="0">
                <a:solidFill>
                  <a:srgbClr val="5C5D60"/>
                </a:solidFill>
                <a:latin typeface="Gill Sans MT"/>
                <a:cs typeface="Gill Sans MT"/>
              </a:rPr>
              <a:t>proposals </a:t>
            </a:r>
            <a:r>
              <a:rPr lang="en-US" sz="2800" spc="-5" dirty="0">
                <a:solidFill>
                  <a:srgbClr val="5C5D60"/>
                </a:solidFill>
                <a:latin typeface="Gill Sans MT"/>
                <a:cs typeface="Gill Sans MT"/>
              </a:rPr>
              <a:t>will </a:t>
            </a:r>
            <a:r>
              <a:rPr lang="en-US" sz="2800" spc="-20" dirty="0">
                <a:solidFill>
                  <a:srgbClr val="5C5D60"/>
                </a:solidFill>
                <a:latin typeface="Gill Sans MT"/>
                <a:cs typeface="Gill Sans MT"/>
              </a:rPr>
              <a:t>receive </a:t>
            </a:r>
            <a:r>
              <a:rPr lang="en-US" sz="2800" spc="-5" dirty="0">
                <a:solidFill>
                  <a:srgbClr val="5C5D60"/>
                </a:solidFill>
                <a:latin typeface="Gill Sans MT"/>
                <a:cs typeface="Gill Sans MT"/>
              </a:rPr>
              <a:t>points based on comparison  </a:t>
            </a:r>
            <a:r>
              <a:rPr lang="en-US" sz="2800" dirty="0">
                <a:solidFill>
                  <a:srgbClr val="5C5D60"/>
                </a:solidFill>
                <a:latin typeface="Gill Sans MT"/>
                <a:cs typeface="Gill Sans MT"/>
              </a:rPr>
              <a:t>to the </a:t>
            </a:r>
            <a:r>
              <a:rPr lang="en-US" sz="2800" spc="-15" dirty="0">
                <a:solidFill>
                  <a:srgbClr val="5C5D60"/>
                </a:solidFill>
                <a:latin typeface="Gill Sans MT"/>
                <a:cs typeface="Gill Sans MT"/>
              </a:rPr>
              <a:t>lowest </a:t>
            </a:r>
            <a:r>
              <a:rPr lang="en-US" sz="2800" dirty="0">
                <a:solidFill>
                  <a:srgbClr val="5C5D60"/>
                </a:solidFill>
                <a:latin typeface="Gill Sans MT"/>
                <a:cs typeface="Gill Sans MT"/>
              </a:rPr>
              <a:t>price</a:t>
            </a:r>
            <a:r>
              <a:rPr lang="en-US" sz="2800" spc="-105" dirty="0">
                <a:solidFill>
                  <a:srgbClr val="5C5D60"/>
                </a:solidFill>
                <a:latin typeface="Gill Sans MT"/>
                <a:cs typeface="Gill Sans MT"/>
              </a:rPr>
              <a:t> </a:t>
            </a:r>
            <a:r>
              <a:rPr lang="en-US" sz="2800" spc="-10" dirty="0">
                <a:solidFill>
                  <a:srgbClr val="5C5D60"/>
                </a:solidFill>
                <a:latin typeface="Gill Sans MT"/>
                <a:cs typeface="Gill Sans MT"/>
              </a:rPr>
              <a:t>proposal.</a:t>
            </a:r>
          </a:p>
          <a:p>
            <a:pPr marL="129540" marR="5080" indent="0">
              <a:spcBef>
                <a:spcPts val="765"/>
              </a:spcBef>
              <a:buNone/>
              <a:tabLst>
                <a:tab pos="473075" algn="l"/>
              </a:tabLst>
            </a:pPr>
            <a:endParaRPr lang="en-US" sz="2800" spc="-10" dirty="0">
              <a:solidFill>
                <a:srgbClr val="5C5D60"/>
              </a:solidFill>
              <a:latin typeface="Gill Sans MT"/>
              <a:cs typeface="Gill Sans MT"/>
            </a:endParaRPr>
          </a:p>
          <a:p>
            <a:pPr marL="129540" marR="5080" indent="0">
              <a:spcBef>
                <a:spcPts val="765"/>
              </a:spcBef>
              <a:buNone/>
              <a:tabLst>
                <a:tab pos="473075" algn="l"/>
              </a:tabLst>
            </a:pPr>
            <a:r>
              <a:rPr lang="en-US" sz="2400" spc="-10" dirty="0">
                <a:solidFill>
                  <a:srgbClr val="158099"/>
                </a:solidFill>
                <a:latin typeface="Gill Sans MT"/>
                <a:cs typeface="Gill Sans MT"/>
              </a:rPr>
              <a:t>Small Minority,  and Woman-owned Business </a:t>
            </a:r>
            <a:r>
              <a:rPr lang="en-US" sz="2400" spc="-5" dirty="0">
                <a:solidFill>
                  <a:srgbClr val="158099"/>
                </a:solidFill>
                <a:latin typeface="Gill Sans MT"/>
                <a:cs typeface="Gill Sans MT"/>
              </a:rPr>
              <a:t>(10</a:t>
            </a:r>
            <a:r>
              <a:rPr lang="en-US" sz="2400" spc="-10" dirty="0">
                <a:solidFill>
                  <a:srgbClr val="158099"/>
                </a:solidFill>
                <a:latin typeface="Gill Sans MT"/>
                <a:cs typeface="Gill Sans MT"/>
              </a:rPr>
              <a:t> </a:t>
            </a:r>
            <a:r>
              <a:rPr lang="en-US" sz="2400" spc="-5" dirty="0">
                <a:solidFill>
                  <a:srgbClr val="158099"/>
                </a:solidFill>
                <a:latin typeface="Gill Sans MT"/>
                <a:cs typeface="Gill Sans MT"/>
              </a:rPr>
              <a:t>points)</a:t>
            </a:r>
            <a:endParaRPr lang="en-US" sz="2400" dirty="0">
              <a:latin typeface="Gill Sans MT"/>
              <a:cs typeface="Gill Sans MT"/>
            </a:endParaRPr>
          </a:p>
          <a:p>
            <a:pPr marL="473075" marR="5080" indent="-343535">
              <a:spcBef>
                <a:spcPts val="765"/>
              </a:spcBef>
              <a:buFont typeface="Arial"/>
              <a:buChar char="•"/>
              <a:tabLst>
                <a:tab pos="473075" algn="l"/>
              </a:tabLst>
            </a:pPr>
            <a:r>
              <a:rPr lang="en-US" sz="2800" spc="-10" dirty="0">
                <a:solidFill>
                  <a:srgbClr val="5C5D60"/>
                </a:solidFill>
                <a:latin typeface="Gill Sans MT"/>
                <a:cs typeface="Gill Sans MT"/>
              </a:rPr>
              <a:t>Up to 10 points may be earned for SMWB participation as indicated on SIR-10 and SIR-11.</a:t>
            </a:r>
          </a:p>
          <a:p>
            <a:pPr marL="0" indent="0">
              <a:buNone/>
            </a:pPr>
            <a:endParaRPr lang="en-US" dirty="0"/>
          </a:p>
        </p:txBody>
      </p:sp>
      <p:sp>
        <p:nvSpPr>
          <p:cNvPr id="4" name="Subtitle 3"/>
          <p:cNvSpPr>
            <a:spLocks noGrp="1"/>
          </p:cNvSpPr>
          <p:nvPr>
            <p:ph type="subTitle" idx="13"/>
          </p:nvPr>
        </p:nvSpPr>
        <p:spPr/>
        <p:txBody>
          <a:bodyPr>
            <a:normAutofit lnSpcReduction="10000"/>
          </a:bodyPr>
          <a:lstStyle/>
          <a:p>
            <a:r>
              <a:rPr lang="en-US" spc="-10" dirty="0">
                <a:solidFill>
                  <a:srgbClr val="158099"/>
                </a:solidFill>
                <a:latin typeface="Gill Sans MT"/>
                <a:cs typeface="Gill Sans MT"/>
              </a:rPr>
              <a:t>Price </a:t>
            </a:r>
            <a:r>
              <a:rPr lang="en-US" spc="-5" dirty="0">
                <a:solidFill>
                  <a:srgbClr val="158099"/>
                </a:solidFill>
                <a:latin typeface="Gill Sans MT"/>
                <a:cs typeface="Gill Sans MT"/>
              </a:rPr>
              <a:t>(35</a:t>
            </a:r>
            <a:r>
              <a:rPr lang="en-US" spc="-10" dirty="0">
                <a:solidFill>
                  <a:srgbClr val="158099"/>
                </a:solidFill>
                <a:latin typeface="Gill Sans MT"/>
                <a:cs typeface="Gill Sans MT"/>
              </a:rPr>
              <a:t> </a:t>
            </a:r>
            <a:r>
              <a:rPr lang="en-US" spc="-5" dirty="0">
                <a:solidFill>
                  <a:srgbClr val="158099"/>
                </a:solidFill>
                <a:latin typeface="Gill Sans MT"/>
                <a:cs typeface="Gill Sans MT"/>
              </a:rPr>
              <a:t>points)</a:t>
            </a:r>
            <a:endParaRPr lang="en-US" dirty="0">
              <a:latin typeface="Gill Sans MT"/>
              <a:cs typeface="Gill Sans MT"/>
            </a:endParaRPr>
          </a:p>
          <a:p>
            <a:endParaRPr lang="en-US" dirty="0"/>
          </a:p>
        </p:txBody>
      </p:sp>
    </p:spTree>
    <p:extLst>
      <p:ext uri="{BB962C8B-B14F-4D97-AF65-F5344CB8AC3E}">
        <p14:creationId xmlns:p14="http://schemas.microsoft.com/office/powerpoint/2010/main" val="355706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Meeting Information</a:t>
            </a:r>
          </a:p>
        </p:txBody>
      </p:sp>
      <p:sp>
        <p:nvSpPr>
          <p:cNvPr id="4" name="Content Placeholder 3"/>
          <p:cNvSpPr>
            <a:spLocks noGrp="1"/>
          </p:cNvSpPr>
          <p:nvPr>
            <p:ph idx="1"/>
          </p:nvPr>
        </p:nvSpPr>
        <p:spPr>
          <a:xfrm>
            <a:off x="0" y="950027"/>
            <a:ext cx="11389895" cy="5011295"/>
          </a:xfrm>
        </p:spPr>
        <p:txBody>
          <a:bodyPr/>
          <a:lstStyle/>
          <a:p>
            <a:r>
              <a:rPr lang="en-US" sz="2800" dirty="0"/>
              <a:t>With the switch to an online WebEx meeting, attendees can:</a:t>
            </a:r>
          </a:p>
          <a:p>
            <a:pPr lvl="1"/>
            <a:r>
              <a:rPr lang="en-US" dirty="0"/>
              <a:t>Access the presentation thru the WebEx link to follow along real-time</a:t>
            </a:r>
          </a:p>
          <a:p>
            <a:pPr lvl="1"/>
            <a:r>
              <a:rPr lang="en-US" dirty="0"/>
              <a:t>Access via phone and follow along with the PowerPoint posted on the SAWS web at: </a:t>
            </a:r>
            <a:r>
              <a:rPr lang="en-US" dirty="0">
                <a:hlinkClick r:id="rId3"/>
              </a:rPr>
              <a:t>https://apps.saws.org/business_center/contractsol/Drill.cfm?id=3865&amp;View=Yes</a:t>
            </a:r>
            <a:r>
              <a:rPr lang="en-US" dirty="0">
                <a:solidFill>
                  <a:srgbClr val="FF0000"/>
                </a:solidFill>
              </a:rPr>
              <a:t> </a:t>
            </a:r>
          </a:p>
          <a:p>
            <a:pPr lvl="1"/>
            <a:r>
              <a:rPr lang="en-US" dirty="0"/>
              <a:t> Use the chat feature to ask questions, </a:t>
            </a:r>
            <a:r>
              <a:rPr lang="en-US" u="sng" dirty="0"/>
              <a:t>or</a:t>
            </a:r>
          </a:p>
          <a:p>
            <a:pPr lvl="1"/>
            <a:r>
              <a:rPr lang="en-US" dirty="0"/>
              <a:t>Ask questions through email to </a:t>
            </a:r>
            <a:r>
              <a:rPr lang="en-US" dirty="0">
                <a:hlinkClick r:id="rId4"/>
              </a:rPr>
              <a:t>roxanne.lockhart@saws.org</a:t>
            </a:r>
            <a:endParaRPr lang="en-US" dirty="0"/>
          </a:p>
          <a:p>
            <a:pPr lvl="2"/>
            <a:r>
              <a:rPr lang="en-US" sz="2800" dirty="0"/>
              <a:t>SAWS will read questions aloud  </a:t>
            </a:r>
          </a:p>
          <a:p>
            <a:r>
              <a:rPr lang="en-US" sz="2800" dirty="0"/>
              <a:t>Please mute your devices during the meeting</a:t>
            </a:r>
          </a:p>
          <a:p>
            <a:pPr lvl="1"/>
            <a:endParaRPr lang="en-US" dirty="0"/>
          </a:p>
        </p:txBody>
      </p:sp>
    </p:spTree>
    <p:extLst>
      <p:ext uri="{BB962C8B-B14F-4D97-AF65-F5344CB8AC3E}">
        <p14:creationId xmlns:p14="http://schemas.microsoft.com/office/powerpoint/2010/main" val="3334216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Evaluation Criteria</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59213953"/>
              </p:ext>
            </p:extLst>
          </p:nvPr>
        </p:nvGraphicFramePr>
        <p:xfrm>
          <a:off x="609599" y="1918807"/>
          <a:ext cx="10972800" cy="1892863"/>
        </p:xfrm>
        <a:graphic>
          <a:graphicData uri="http://schemas.openxmlformats.org/drawingml/2006/table">
            <a:tbl>
              <a:tblPr firstRow="1" bandRow="1">
                <a:tableStyleId>{D7AC3CCA-C797-4891-BE02-D94E43425B78}</a:tableStyleId>
              </a:tblPr>
              <a:tblGrid>
                <a:gridCol w="5486400">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tblGrid>
              <a:tr h="704143">
                <a:tc>
                  <a:txBody>
                    <a:bodyPr/>
                    <a:lstStyle/>
                    <a:p>
                      <a:pPr algn="ctr"/>
                      <a:r>
                        <a:rPr lang="en-US" sz="3600" dirty="0">
                          <a:solidFill>
                            <a:schemeClr val="tx1">
                              <a:lumMod val="65000"/>
                              <a:lumOff val="35000"/>
                            </a:schemeClr>
                          </a:solidFill>
                        </a:rPr>
                        <a:t>Industry</a:t>
                      </a:r>
                    </a:p>
                  </a:txBody>
                  <a:tcPr/>
                </a:tc>
                <a:tc>
                  <a:txBody>
                    <a:bodyPr/>
                    <a:lstStyle/>
                    <a:p>
                      <a:pPr algn="ctr"/>
                      <a:r>
                        <a:rPr lang="en-US" sz="3600" dirty="0">
                          <a:solidFill>
                            <a:schemeClr val="tx1">
                              <a:lumMod val="65000"/>
                              <a:lumOff val="35000"/>
                            </a:schemeClr>
                          </a:solidFill>
                        </a:rPr>
                        <a:t>Aspirational</a:t>
                      </a:r>
                      <a:r>
                        <a:rPr lang="en-US" sz="3600" baseline="0" dirty="0">
                          <a:solidFill>
                            <a:schemeClr val="tx1">
                              <a:lumMod val="65000"/>
                              <a:lumOff val="35000"/>
                            </a:schemeClr>
                          </a:solidFill>
                        </a:rPr>
                        <a:t> </a:t>
                      </a:r>
                      <a:r>
                        <a:rPr lang="en-US" sz="3600" dirty="0">
                          <a:solidFill>
                            <a:schemeClr val="tx1">
                              <a:lumMod val="65000"/>
                              <a:lumOff val="35000"/>
                            </a:schemeClr>
                          </a:solidFill>
                        </a:rPr>
                        <a:t>SMWB Goal</a:t>
                      </a:r>
                    </a:p>
                  </a:txBody>
                  <a:tcPr/>
                </a:tc>
                <a:extLst>
                  <a:ext uri="{0D108BD9-81ED-4DB2-BD59-A6C34878D82A}">
                    <a16:rowId xmlns:a16="http://schemas.microsoft.com/office/drawing/2014/main" xmlns="" val="10000"/>
                  </a:ext>
                </a:extLst>
              </a:tr>
              <a:tr h="704143">
                <a:tc>
                  <a:txBody>
                    <a:bodyPr/>
                    <a:lstStyle/>
                    <a:p>
                      <a:pPr algn="ctr"/>
                      <a:r>
                        <a:rPr lang="en-US" sz="3600" dirty="0">
                          <a:solidFill>
                            <a:schemeClr val="tx1">
                              <a:lumMod val="65000"/>
                              <a:lumOff val="35000"/>
                            </a:schemeClr>
                          </a:solidFill>
                        </a:rPr>
                        <a:t>Construction</a:t>
                      </a:r>
                    </a:p>
                  </a:txBody>
                  <a:tcPr/>
                </a:tc>
                <a:tc>
                  <a:txBody>
                    <a:bodyPr/>
                    <a:lstStyle/>
                    <a:p>
                      <a:pPr algn="ctr"/>
                      <a:r>
                        <a:rPr lang="en-US" sz="3600" dirty="0">
                          <a:solidFill>
                            <a:schemeClr val="tx1">
                              <a:lumMod val="65000"/>
                              <a:lumOff val="35000"/>
                            </a:schemeClr>
                          </a:solidFill>
                        </a:rPr>
                        <a:t>20%</a:t>
                      </a:r>
                    </a:p>
                  </a:txBody>
                  <a:tcPr/>
                </a:tc>
                <a:extLst>
                  <a:ext uri="{0D108BD9-81ED-4DB2-BD59-A6C34878D82A}">
                    <a16:rowId xmlns:a16="http://schemas.microsoft.com/office/drawing/2014/main" xmlns="" val="10001"/>
                  </a:ext>
                </a:extLst>
              </a:tr>
            </a:tbl>
          </a:graphicData>
        </a:graphic>
      </p:graphicFrame>
      <p:sp>
        <p:nvSpPr>
          <p:cNvPr id="2" name="TextBox 1"/>
          <p:cNvSpPr txBox="1"/>
          <p:nvPr/>
        </p:nvSpPr>
        <p:spPr>
          <a:xfrm>
            <a:off x="1143000" y="1338943"/>
            <a:ext cx="468086" cy="769441"/>
          </a:xfrm>
          <a:prstGeom prst="rect">
            <a:avLst/>
          </a:prstGeom>
          <a:noFill/>
        </p:spPr>
        <p:txBody>
          <a:bodyPr wrap="square" rtlCol="0">
            <a:spAutoFit/>
          </a:bodyPr>
          <a:lstStyle/>
          <a:p>
            <a:endParaRPr lang="en-US" dirty="0"/>
          </a:p>
        </p:txBody>
      </p:sp>
      <p:sp>
        <p:nvSpPr>
          <p:cNvPr id="4" name="TextBox 3"/>
          <p:cNvSpPr txBox="1"/>
          <p:nvPr/>
        </p:nvSpPr>
        <p:spPr>
          <a:xfrm>
            <a:off x="609599" y="3935392"/>
            <a:ext cx="10972800" cy="1384995"/>
          </a:xfrm>
          <a:prstGeom prst="rect">
            <a:avLst/>
          </a:prstGeom>
          <a:noFill/>
        </p:spPr>
        <p:txBody>
          <a:bodyPr wrap="square" rtlCol="0">
            <a:spAutoFit/>
          </a:bodyPr>
          <a:lstStyle/>
          <a:p>
            <a:pPr>
              <a:buNone/>
            </a:pPr>
            <a:r>
              <a:rPr lang="en-US" sz="4000" dirty="0">
                <a:solidFill>
                  <a:schemeClr val="bg1">
                    <a:lumMod val="50000"/>
                  </a:schemeClr>
                </a:solidFill>
                <a:latin typeface="Gill Sans MT" panose="020B0502020104020203" pitchFamily="34" charset="0"/>
              </a:rPr>
              <a:t>The aspirational SMWB goal is expressed as 20% of your total bid price.</a:t>
            </a:r>
            <a:r>
              <a:rPr lang="en-US" dirty="0"/>
              <a:t> </a:t>
            </a:r>
          </a:p>
        </p:txBody>
      </p:sp>
    </p:spTree>
    <p:extLst>
      <p:ext uri="{BB962C8B-B14F-4D97-AF65-F5344CB8AC3E}">
        <p14:creationId xmlns:p14="http://schemas.microsoft.com/office/powerpoint/2010/main" val="211722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SMWVB Scoring</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788175334"/>
              </p:ext>
            </p:extLst>
          </p:nvPr>
        </p:nvGraphicFramePr>
        <p:xfrm>
          <a:off x="370115" y="1026046"/>
          <a:ext cx="11373866" cy="4985260"/>
        </p:xfrm>
        <a:graphic>
          <a:graphicData uri="http://schemas.openxmlformats.org/drawingml/2006/table">
            <a:tbl>
              <a:tblPr>
                <a:tableStyleId>{5C22544A-7EE6-4342-B048-85BDC9FD1C3A}</a:tableStyleId>
              </a:tblPr>
              <a:tblGrid>
                <a:gridCol w="11373866">
                  <a:extLst>
                    <a:ext uri="{9D8B030D-6E8A-4147-A177-3AD203B41FA5}">
                      <a16:colId xmlns:a16="http://schemas.microsoft.com/office/drawing/2014/main" xmlns="" val="20000"/>
                    </a:ext>
                  </a:extLst>
                </a:gridCol>
              </a:tblGrid>
              <a:tr h="256349">
                <a:tc>
                  <a:txBody>
                    <a:bodyPr/>
                    <a:lstStyle/>
                    <a:p>
                      <a:pPr algn="just" fontAlgn="b"/>
                      <a:r>
                        <a:rPr lang="en-US" sz="1600" b="1" u="none" strike="noStrike" dirty="0">
                          <a:solidFill>
                            <a:schemeClr val="tx1">
                              <a:lumMod val="65000"/>
                              <a:lumOff val="35000"/>
                            </a:schemeClr>
                          </a:solidFill>
                          <a:effectLst/>
                        </a:rPr>
                        <a:t>Proposed SAWS Construction Alternative Delivery Method SMWB Scoring: </a:t>
                      </a:r>
                      <a:endParaRPr lang="en-US" sz="1600" b="1" i="0" u="none" strike="noStrike" dirty="0">
                        <a:solidFill>
                          <a:schemeClr val="tx1">
                            <a:lumMod val="65000"/>
                            <a:lumOff val="35000"/>
                          </a:schemeClr>
                        </a:solidFill>
                        <a:effectLst/>
                        <a:latin typeface="Calibri" panose="020F0502020204030204" pitchFamily="34" charset="0"/>
                      </a:endParaRPr>
                    </a:p>
                  </a:txBody>
                  <a:tcPr marL="8260" marR="8260" marT="8260" marB="0" anchor="b"/>
                </a:tc>
                <a:extLst>
                  <a:ext uri="{0D108BD9-81ED-4DB2-BD59-A6C34878D82A}">
                    <a16:rowId xmlns:a16="http://schemas.microsoft.com/office/drawing/2014/main" xmlns="" val="10000"/>
                  </a:ext>
                </a:extLst>
              </a:tr>
              <a:tr h="905636">
                <a:tc>
                  <a:txBody>
                    <a:bodyPr/>
                    <a:lstStyle/>
                    <a:p>
                      <a:pPr algn="just" fontAlgn="b"/>
                      <a:r>
                        <a:rPr lang="en-US" sz="1400" u="none" strike="noStrike" dirty="0">
                          <a:solidFill>
                            <a:schemeClr val="tx1">
                              <a:lumMod val="65000"/>
                              <a:lumOff val="35000"/>
                            </a:schemeClr>
                          </a:solidFill>
                          <a:effectLst/>
                          <a:latin typeface="Gill Sans MT" panose="020B0502020104020203" pitchFamily="34" charset="0"/>
                        </a:rPr>
                        <a:t>All</a:t>
                      </a:r>
                      <a:r>
                        <a:rPr lang="en-US" sz="1400" u="none" strike="noStrike" baseline="0" dirty="0">
                          <a:solidFill>
                            <a:schemeClr val="tx1">
                              <a:lumMod val="65000"/>
                              <a:lumOff val="35000"/>
                            </a:schemeClr>
                          </a:solidFill>
                          <a:effectLst/>
                          <a:latin typeface="Gill Sans MT" panose="020B0502020104020203" pitchFamily="34" charset="0"/>
                        </a:rPr>
                        <a:t> respondents may earn the</a:t>
                      </a:r>
                      <a:r>
                        <a:rPr lang="en-US" sz="1400" u="none" strike="noStrike" dirty="0">
                          <a:solidFill>
                            <a:schemeClr val="tx1">
                              <a:lumMod val="65000"/>
                              <a:lumOff val="35000"/>
                            </a:schemeClr>
                          </a:solidFill>
                          <a:effectLst/>
                          <a:latin typeface="Gill Sans MT" panose="020B0502020104020203" pitchFamily="34" charset="0"/>
                        </a:rPr>
                        <a:t> maximum number of SMWB points (10 points).  Firms may use any combination of points below when attempting to meet the SMWB goals. Self-performance and subcontracting may be used to achieve the aspirational goals and earn points. SMWB prime contractors and/or subcontractors must be certified by the South Central Texas Regional Certification Agency, and must have a local presence in the San Antonio Metropolitan Statistical Area in order to be eligible for SMWB points.  </a:t>
                      </a:r>
                      <a:endParaRPr lang="en-US" sz="1400" b="0" i="1"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01"/>
                  </a:ext>
                </a:extLst>
              </a:tr>
              <a:tr h="225355">
                <a:tc>
                  <a:txBody>
                    <a:bodyPr/>
                    <a:lstStyle/>
                    <a:p>
                      <a:pPr algn="just" fontAlgn="b"/>
                      <a:endParaRPr lang="en-US" sz="14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tc>
                <a:extLst>
                  <a:ext uri="{0D108BD9-81ED-4DB2-BD59-A6C34878D82A}">
                    <a16:rowId xmlns:a16="http://schemas.microsoft.com/office/drawing/2014/main" xmlns="" val="10002"/>
                  </a:ext>
                </a:extLst>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1. M/WBE Scoring Method: 10 Points (By percentage)  20.00% M/WBE Goal</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03"/>
                  </a:ext>
                </a:extLst>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1% and 4.99%: 1 Point</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04"/>
                  </a:ext>
                </a:extLst>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5% and 9.99%: 2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05"/>
                  </a:ext>
                </a:extLst>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10% and 14.99%: 4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06"/>
                  </a:ext>
                </a:extLst>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15% and 16.99%: 5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07"/>
                  </a:ext>
                </a:extLst>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17% and 19.99%: 8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08"/>
                  </a:ext>
                </a:extLst>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meeting or exceeding 20.00%: 10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09"/>
                  </a:ext>
                </a:extLst>
              </a:tr>
              <a:tr h="225355">
                <a:tc>
                  <a:txBody>
                    <a:bodyPr/>
                    <a:lstStyle/>
                    <a:p>
                      <a:pPr algn="just" fontAlgn="b"/>
                      <a:endParaRPr lang="en-US" sz="14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tc>
                <a:extLst>
                  <a:ext uri="{0D108BD9-81ED-4DB2-BD59-A6C34878D82A}">
                    <a16:rowId xmlns:a16="http://schemas.microsoft.com/office/drawing/2014/main" xmlns="" val="10010"/>
                  </a:ext>
                </a:extLst>
              </a:tr>
              <a:tr h="296377">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2. SBE (Non-M/WBE) Scoring Method: 5 Points (By percentage)  5% SBE Goal</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11"/>
                  </a:ext>
                </a:extLst>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between 1% and 1.99%: 1 Point</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12"/>
                  </a:ext>
                </a:extLst>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between 2% and 2.99%: 2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13"/>
                  </a:ext>
                </a:extLst>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between 3% and 3.99%: 3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14"/>
                  </a:ext>
                </a:extLst>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between 4% and 4.99%: 4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15"/>
                  </a:ext>
                </a:extLst>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meeting or exceeding 5.00%: 5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384732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Accepted SMWVB Certification Agency</a:t>
            </a:r>
          </a:p>
        </p:txBody>
      </p:sp>
      <p:sp>
        <p:nvSpPr>
          <p:cNvPr id="5" name="Content Placeholder 4"/>
          <p:cNvSpPr>
            <a:spLocks noGrp="1"/>
          </p:cNvSpPr>
          <p:nvPr>
            <p:ph idx="1"/>
          </p:nvPr>
        </p:nvSpPr>
        <p:spPr>
          <a:xfrm>
            <a:off x="673728" y="960017"/>
            <a:ext cx="10974190" cy="5011295"/>
          </a:xfrm>
        </p:spPr>
        <p:txBody>
          <a:bodyPr/>
          <a:lstStyle/>
          <a:p>
            <a:pPr algn="just"/>
            <a:r>
              <a:rPr lang="en-US" sz="2800" b="1" dirty="0"/>
              <a:t>South Central Texas Regional Certification Agency</a:t>
            </a:r>
          </a:p>
          <a:p>
            <a:pPr marL="0" indent="0" algn="just">
              <a:buNone/>
            </a:pPr>
            <a:r>
              <a:rPr lang="en-US" sz="2800" dirty="0"/>
              <a:t>(Includes the Texas Historically Underutilized Business “HUB” Program)</a:t>
            </a:r>
          </a:p>
          <a:p>
            <a:pPr marL="0" indent="0" algn="just">
              <a:buNone/>
            </a:pPr>
            <a:endParaRPr lang="en-US" dirty="0"/>
          </a:p>
          <a:p>
            <a:pPr marL="0" indent="0" algn="just">
              <a:buNone/>
            </a:pPr>
            <a:r>
              <a:rPr lang="en-US" sz="2800" u="sng" dirty="0"/>
              <a:t>Minimum Qualifications for SMWVB recognition:</a:t>
            </a:r>
          </a:p>
          <a:p>
            <a:pPr algn="just"/>
            <a:r>
              <a:rPr lang="en-US" sz="2800" dirty="0"/>
              <a:t>SBE-Certified (even MBEs and WBEs)</a:t>
            </a:r>
          </a:p>
          <a:p>
            <a:pPr algn="just"/>
            <a:r>
              <a:rPr lang="en-US" sz="2800" b="1" dirty="0"/>
              <a:t>Local office or local equipment yard</a:t>
            </a:r>
          </a:p>
          <a:p>
            <a:endParaRPr lang="en-US" dirty="0"/>
          </a:p>
        </p:txBody>
      </p:sp>
    </p:spTree>
    <p:extLst>
      <p:ext uri="{BB962C8B-B14F-4D97-AF65-F5344CB8AC3E}">
        <p14:creationId xmlns:p14="http://schemas.microsoft.com/office/powerpoint/2010/main" val="69896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Good Faith Effort Plan (GFEP) FAQs</a:t>
            </a:r>
            <a:r>
              <a:rPr lang="en-US" dirty="0"/>
              <a:t/>
            </a:r>
            <a:br>
              <a:rPr lang="en-US" dirty="0"/>
            </a:br>
            <a:endParaRPr lang="en-US" dirty="0"/>
          </a:p>
        </p:txBody>
      </p:sp>
      <p:sp>
        <p:nvSpPr>
          <p:cNvPr id="4" name="Content Placeholder 4"/>
          <p:cNvSpPr txBox="1">
            <a:spLocks noGrp="1"/>
          </p:cNvSpPr>
          <p:nvPr>
            <p:ph idx="1"/>
          </p:nvPr>
        </p:nvSpPr>
        <p:spPr>
          <a:xfrm>
            <a:off x="609599" y="834443"/>
            <a:ext cx="11389896" cy="5355312"/>
          </a:xfrm>
          <a:prstGeom prst="rect">
            <a:avLst/>
          </a:prstGeom>
          <a:noFill/>
        </p:spPr>
        <p:txBody>
          <a:bodyPr wrap="square" rtlCol="0">
            <a:spAutoFit/>
          </a:bodyPr>
          <a:lstStyle/>
          <a:p>
            <a:pPr marL="0" lvl="0" indent="-396875">
              <a:spcBef>
                <a:spcPts val="0"/>
              </a:spcBef>
            </a:pPr>
            <a:r>
              <a:rPr lang="en-US" sz="1800" b="1" dirty="0">
                <a:solidFill>
                  <a:prstClr val="black">
                    <a:lumMod val="65000"/>
                    <a:lumOff val="35000"/>
                  </a:prstClr>
                </a:solidFill>
              </a:rPr>
              <a:t>Q: Is the 20% SMWVB goal mandatory?</a:t>
            </a:r>
          </a:p>
          <a:p>
            <a:pPr marL="738188" lvl="0">
              <a:spcBef>
                <a:spcPts val="0"/>
              </a:spcBef>
              <a:buNone/>
            </a:pPr>
            <a:r>
              <a:rPr lang="en-US" sz="1800" dirty="0">
                <a:solidFill>
                  <a:prstClr val="black">
                    <a:lumMod val="65000"/>
                    <a:lumOff val="35000"/>
                  </a:prstClr>
                </a:solidFill>
              </a:rPr>
              <a:t>A:  No, but we ask prime contractors to do their best with good faith outreach efforts. If the goal is not met, proof of outreach efforts is required with the submittal.</a:t>
            </a:r>
          </a:p>
          <a:p>
            <a:pPr lvl="0">
              <a:spcBef>
                <a:spcPts val="0"/>
              </a:spcBef>
              <a:buNone/>
            </a:pPr>
            <a:endParaRPr lang="en-US" sz="1800" dirty="0">
              <a:solidFill>
                <a:prstClr val="black">
                  <a:lumMod val="65000"/>
                  <a:lumOff val="35000"/>
                </a:prstClr>
              </a:solidFill>
            </a:endParaRPr>
          </a:p>
          <a:p>
            <a:pPr marL="0" lvl="0" indent="-396875">
              <a:spcBef>
                <a:spcPts val="0"/>
              </a:spcBef>
            </a:pPr>
            <a:r>
              <a:rPr lang="en-US" sz="1800" b="1" dirty="0">
                <a:solidFill>
                  <a:prstClr val="black">
                    <a:lumMod val="65000"/>
                    <a:lumOff val="35000"/>
                  </a:prstClr>
                </a:solidFill>
              </a:rPr>
              <a:t>Q: What if I am having trouble finding SMWVB subcontractors?</a:t>
            </a:r>
          </a:p>
          <a:p>
            <a:pPr marL="738188" lvl="0">
              <a:spcBef>
                <a:spcPts val="0"/>
              </a:spcBef>
              <a:buNone/>
            </a:pPr>
            <a:r>
              <a:rPr lang="en-US" sz="1800" dirty="0">
                <a:solidFill>
                  <a:prstClr val="black">
                    <a:lumMod val="65000"/>
                    <a:lumOff val="35000"/>
                  </a:prstClr>
                </a:solidFill>
              </a:rPr>
              <a:t>A:  Please email the SMWVB Program Manager with the scopes of work you are seeking.  You will receive lists of local SMWVB-certified firms to contact.</a:t>
            </a:r>
          </a:p>
          <a:p>
            <a:pPr marL="738188" lvl="0">
              <a:spcBef>
                <a:spcPts val="0"/>
              </a:spcBef>
              <a:buNone/>
            </a:pPr>
            <a:endParaRPr lang="en-US" sz="1800" dirty="0">
              <a:solidFill>
                <a:prstClr val="black">
                  <a:lumMod val="65000"/>
                  <a:lumOff val="35000"/>
                </a:prstClr>
              </a:solidFill>
            </a:endParaRPr>
          </a:p>
          <a:p>
            <a:pPr marL="0" lvl="0" indent="395288">
              <a:spcBef>
                <a:spcPts val="0"/>
              </a:spcBef>
              <a:tabLst>
                <a:tab pos="627063" algn="l"/>
              </a:tabLst>
            </a:pPr>
            <a:r>
              <a:rPr lang="en-US" sz="1800" b="1" dirty="0">
                <a:solidFill>
                  <a:prstClr val="black">
                    <a:lumMod val="65000"/>
                    <a:lumOff val="35000"/>
                  </a:prstClr>
                </a:solidFill>
              </a:rPr>
              <a:t>Q: What if my business is SMWVB-certified? Do I need to find SMWVB subs?</a:t>
            </a:r>
          </a:p>
          <a:p>
            <a:pPr marL="738188" lvl="0">
              <a:spcBef>
                <a:spcPts val="0"/>
              </a:spcBef>
              <a:buNone/>
            </a:pPr>
            <a:r>
              <a:rPr lang="en-US" sz="1800" dirty="0">
                <a:solidFill>
                  <a:prstClr val="black">
                    <a:lumMod val="65000"/>
                    <a:lumOff val="35000"/>
                  </a:prstClr>
                </a:solidFill>
              </a:rPr>
              <a:t>A:  If your firm is SMWVB-certified, you will most likely meet the goal. However, the GFEP is a required document, and a good faith outreach effort is still necessary.</a:t>
            </a:r>
          </a:p>
          <a:p>
            <a:pPr marL="738188" lvl="0">
              <a:spcBef>
                <a:spcPts val="0"/>
              </a:spcBef>
              <a:buNone/>
            </a:pPr>
            <a:endParaRPr lang="en-US" sz="1800" dirty="0">
              <a:solidFill>
                <a:prstClr val="black">
                  <a:lumMod val="65000"/>
                  <a:lumOff val="35000"/>
                </a:prstClr>
              </a:solidFill>
            </a:endParaRPr>
          </a:p>
          <a:p>
            <a:pPr>
              <a:spcBef>
                <a:spcPts val="0"/>
              </a:spcBef>
            </a:pPr>
            <a:r>
              <a:rPr lang="en-US" sz="1800" b="1" dirty="0"/>
              <a:t> Q: Do I need to include all my subcontractors in the GFEP or just those that qualify towards the   </a:t>
            </a:r>
          </a:p>
          <a:p>
            <a:pPr marL="0" indent="0">
              <a:spcBef>
                <a:spcPts val="0"/>
              </a:spcBef>
              <a:buNone/>
            </a:pPr>
            <a:r>
              <a:rPr lang="en-US" sz="1800" b="1" dirty="0"/>
              <a:t>           SMWVB goal?</a:t>
            </a:r>
          </a:p>
          <a:p>
            <a:pPr marL="0" indent="0">
              <a:spcBef>
                <a:spcPts val="0"/>
              </a:spcBef>
              <a:buNone/>
            </a:pPr>
            <a:r>
              <a:rPr lang="en-US" sz="1800" dirty="0"/>
              <a:t>       A:  All subcontractors need to be included in the GFEP, even those that may not count towards the SMWVB goal. </a:t>
            </a:r>
          </a:p>
          <a:p>
            <a:pPr lvl="0">
              <a:spcBef>
                <a:spcPts val="0"/>
              </a:spcBef>
              <a:buNone/>
            </a:pPr>
            <a:endParaRPr lang="en-US" sz="1800" dirty="0">
              <a:solidFill>
                <a:prstClr val="black">
                  <a:lumMod val="65000"/>
                  <a:lumOff val="35000"/>
                </a:prstClr>
              </a:solidFill>
            </a:endParaRPr>
          </a:p>
          <a:p>
            <a:pPr marL="0" lvl="0" indent="395288">
              <a:spcBef>
                <a:spcPts val="0"/>
              </a:spcBef>
            </a:pPr>
            <a:r>
              <a:rPr lang="en-US" sz="1800" b="1" dirty="0">
                <a:solidFill>
                  <a:prstClr val="black">
                    <a:lumMod val="65000"/>
                    <a:lumOff val="35000"/>
                  </a:prstClr>
                </a:solidFill>
              </a:rPr>
              <a:t>Q: What if I have questions about the GFEP?</a:t>
            </a:r>
          </a:p>
          <a:p>
            <a:pPr marL="738188" lvl="0">
              <a:spcBef>
                <a:spcPts val="0"/>
              </a:spcBef>
              <a:buNone/>
              <a:tabLst>
                <a:tab pos="687388" algn="l"/>
              </a:tabLst>
            </a:pPr>
            <a:r>
              <a:rPr lang="en-US" sz="1800" dirty="0">
                <a:solidFill>
                  <a:prstClr val="black">
                    <a:lumMod val="65000"/>
                    <a:lumOff val="35000"/>
                  </a:prstClr>
                </a:solidFill>
              </a:rPr>
              <a:t> A: Please contact the SMWVB Program Manager at 210-233-3420, or at </a:t>
            </a:r>
            <a:r>
              <a:rPr lang="en-US" sz="1800" dirty="0">
                <a:solidFill>
                  <a:prstClr val="black">
                    <a:lumMod val="65000"/>
                    <a:lumOff val="35000"/>
                  </a:prstClr>
                </a:solidFill>
                <a:hlinkClick r:id="rId3"/>
              </a:rPr>
              <a:t>Marisol.Robles@saws.org</a:t>
            </a:r>
            <a:r>
              <a:rPr lang="en-US" sz="1800" dirty="0">
                <a:solidFill>
                  <a:prstClr val="black">
                    <a:lumMod val="65000"/>
                    <a:lumOff val="35000"/>
                  </a:prstClr>
                </a:solidFill>
              </a:rPr>
              <a:t> . GFEP questions can be asked at any time before the submittal is due.</a:t>
            </a:r>
          </a:p>
        </p:txBody>
      </p:sp>
    </p:spTree>
    <p:extLst>
      <p:ext uri="{BB962C8B-B14F-4D97-AF65-F5344CB8AC3E}">
        <p14:creationId xmlns:p14="http://schemas.microsoft.com/office/powerpoint/2010/main" val="880882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88515" y="2236678"/>
            <a:ext cx="7021646" cy="3862769"/>
          </a:xfrm>
          <a:prstGeom prst="rect">
            <a:avLst/>
          </a:prstGeom>
        </p:spPr>
      </p:pic>
      <p:sp>
        <p:nvSpPr>
          <p:cNvPr id="5" name="Title 3"/>
          <p:cNvSpPr>
            <a:spLocks noGrp="1"/>
          </p:cNvSpPr>
          <p:nvPr>
            <p:ph type="title"/>
          </p:nvPr>
        </p:nvSpPr>
        <p:spPr>
          <a:xfrm>
            <a:off x="170121" y="414670"/>
            <a:ext cx="11829374" cy="2182756"/>
          </a:xfrm>
        </p:spPr>
        <p:txBody>
          <a:bodyPr/>
          <a:lstStyle/>
          <a:p>
            <a:r>
              <a:rPr lang="en-US" sz="2800" dirty="0"/>
              <a:t>Post Award: Subcontractor Payment &amp; Utilization Reporting (S.P.U.R.) System</a:t>
            </a:r>
            <a:br>
              <a:rPr lang="en-US" sz="2800" dirty="0"/>
            </a:br>
            <a:r>
              <a:rPr lang="en-US" sz="2000" dirty="0"/>
              <a:t>1. Subcontractor &amp; Supplier Payment Tracking</a:t>
            </a:r>
            <a:br>
              <a:rPr lang="en-US" sz="2000" dirty="0"/>
            </a:br>
            <a:r>
              <a:rPr lang="en-US" sz="2000" dirty="0"/>
              <a:t>2. Subcontractor and Supplier Additions or Substitutions </a:t>
            </a:r>
            <a:br>
              <a:rPr lang="en-US" sz="2000" dirty="0"/>
            </a:br>
            <a:r>
              <a:rPr lang="en-US" sz="2000" dirty="0"/>
              <a:t>3. LCP Tracker  </a:t>
            </a:r>
            <a:br>
              <a:rPr lang="en-US" sz="2000" dirty="0"/>
            </a:br>
            <a:r>
              <a:rPr lang="en-US" sz="2000" dirty="0"/>
              <a:t>4. Must be Current and Accurate before Retainage is released</a:t>
            </a:r>
            <a:br>
              <a:rPr lang="en-US" sz="2000" dirty="0"/>
            </a:br>
            <a:r>
              <a:rPr lang="en-US" sz="2800" dirty="0">
                <a:hlinkClick r:id="rId3"/>
              </a:rPr>
              <a:t>https://saws.smwbe.com</a:t>
            </a:r>
            <a:r>
              <a:rPr lang="en-US" sz="2800" dirty="0"/>
              <a:t> </a:t>
            </a:r>
            <a:r>
              <a:rPr lang="en-US" sz="2000" dirty="0"/>
              <a:t/>
            </a:r>
            <a:br>
              <a:rPr lang="en-US" sz="2000" dirty="0"/>
            </a:br>
            <a:r>
              <a:rPr lang="en-US" sz="2000" dirty="0"/>
              <a:t/>
            </a:r>
            <a:br>
              <a:rPr lang="en-US" sz="2000" dirty="0"/>
            </a:br>
            <a:endParaRPr lang="en-US" sz="2800" dirty="0"/>
          </a:p>
        </p:txBody>
      </p:sp>
    </p:spTree>
    <p:extLst>
      <p:ext uri="{BB962C8B-B14F-4D97-AF65-F5344CB8AC3E}">
        <p14:creationId xmlns:p14="http://schemas.microsoft.com/office/powerpoint/2010/main" val="415071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Packet Preparation</a:t>
            </a:r>
          </a:p>
        </p:txBody>
      </p:sp>
      <p:sp>
        <p:nvSpPr>
          <p:cNvPr id="3" name="Content Placeholder 2"/>
          <p:cNvSpPr>
            <a:spLocks noGrp="1"/>
          </p:cNvSpPr>
          <p:nvPr>
            <p:ph idx="1"/>
          </p:nvPr>
        </p:nvSpPr>
        <p:spPr>
          <a:xfrm>
            <a:off x="506730" y="905007"/>
            <a:ext cx="7122289" cy="4953137"/>
          </a:xfrm>
        </p:spPr>
        <p:txBody>
          <a:bodyPr/>
          <a:lstStyle/>
          <a:p>
            <a:r>
              <a:rPr lang="en-US" sz="2400" dirty="0"/>
              <a:t>Request FTP Site for proposal upload</a:t>
            </a:r>
          </a:p>
          <a:p>
            <a:r>
              <a:rPr lang="en-US" sz="2400" dirty="0"/>
              <a:t>Proposal page limits do apply ; see Required Documents Matrix</a:t>
            </a:r>
          </a:p>
          <a:p>
            <a:r>
              <a:rPr lang="en-US" sz="2400" dirty="0"/>
              <a:t>Review Instructions to Respondents and Supplementary Instructions to Respondents</a:t>
            </a:r>
          </a:p>
          <a:p>
            <a:r>
              <a:rPr lang="en-US" sz="2400" dirty="0"/>
              <a:t>Utilize the Proposal Response Checklist </a:t>
            </a:r>
          </a:p>
          <a:p>
            <a:pPr lvl="1"/>
            <a:r>
              <a:rPr lang="en-US" sz="2400" dirty="0"/>
              <a:t>3 files required for electronic submittal with different information </a:t>
            </a:r>
            <a:endParaRPr lang="en-US" sz="2400" dirty="0">
              <a:solidFill>
                <a:srgbClr val="FF0000"/>
              </a:solidFill>
            </a:endParaRPr>
          </a:p>
          <a:p>
            <a:pPr lvl="1"/>
            <a:r>
              <a:rPr lang="en-US" sz="2400" dirty="0"/>
              <a:t>Follow file naming convention</a:t>
            </a:r>
          </a:p>
          <a:p>
            <a:r>
              <a:rPr lang="en-US" sz="2400" dirty="0"/>
              <a:t>Utilize Provided Evaluation Criteria Forms</a:t>
            </a:r>
          </a:p>
          <a:p>
            <a:pPr lvl="1"/>
            <a:r>
              <a:rPr lang="en-US" sz="2400" dirty="0"/>
              <a:t>Fillable form in Word is provided on SAWS website</a:t>
            </a:r>
          </a:p>
        </p:txBody>
      </p:sp>
      <p:pic>
        <p:nvPicPr>
          <p:cNvPr id="5" name="Picture 4">
            <a:extLst>
              <a:ext uri="{FF2B5EF4-FFF2-40B4-BE49-F238E27FC236}">
                <a16:creationId xmlns:a16="http://schemas.microsoft.com/office/drawing/2014/main" xmlns="" id="{1D7480FE-3691-4256-ADA5-1E8568919A24}"/>
              </a:ext>
            </a:extLst>
          </p:cNvPr>
          <p:cNvPicPr>
            <a:picLocks noChangeAspect="1"/>
          </p:cNvPicPr>
          <p:nvPr/>
        </p:nvPicPr>
        <p:blipFill>
          <a:blip r:embed="rId2"/>
          <a:stretch>
            <a:fillRect/>
          </a:stretch>
        </p:blipFill>
        <p:spPr>
          <a:xfrm>
            <a:off x="7824608" y="381964"/>
            <a:ext cx="4174887" cy="5431160"/>
          </a:xfrm>
          <a:prstGeom prst="rect">
            <a:avLst/>
          </a:prstGeom>
          <a:ln w="12700">
            <a:solidFill>
              <a:schemeClr val="tx1"/>
            </a:solidFill>
          </a:ln>
        </p:spPr>
      </p:pic>
    </p:spTree>
    <p:extLst>
      <p:ext uri="{BB962C8B-B14F-4D97-AF65-F5344CB8AC3E}">
        <p14:creationId xmlns:p14="http://schemas.microsoft.com/office/powerpoint/2010/main" val="3087269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Packet Preparation</a:t>
            </a:r>
          </a:p>
        </p:txBody>
      </p:sp>
      <p:sp>
        <p:nvSpPr>
          <p:cNvPr id="3" name="Content Placeholder 2"/>
          <p:cNvSpPr>
            <a:spLocks noGrp="1"/>
          </p:cNvSpPr>
          <p:nvPr>
            <p:ph idx="1"/>
          </p:nvPr>
        </p:nvSpPr>
        <p:spPr>
          <a:xfrm>
            <a:off x="609600" y="1008185"/>
            <a:ext cx="11173428" cy="4953137"/>
          </a:xfrm>
        </p:spPr>
        <p:txBody>
          <a:bodyPr/>
          <a:lstStyle/>
          <a:p>
            <a:r>
              <a:rPr lang="en-US" sz="2800" dirty="0"/>
              <a:t>Required Experience within the proposal should:</a:t>
            </a:r>
          </a:p>
          <a:p>
            <a:pPr lvl="1"/>
            <a:r>
              <a:rPr lang="en-US" sz="2400" dirty="0"/>
              <a:t>Create a clear picture of Project Team experience and capabilities (Org chart, projects, and resumes for Key Personnel and Key Subcontractors)</a:t>
            </a:r>
          </a:p>
          <a:p>
            <a:pPr lvl="1"/>
            <a:r>
              <a:rPr lang="en-US" sz="2400" dirty="0"/>
              <a:t>Show large diameter wastewater pipe installation is primary business focus and service, such services successful for at a minimum of 5 continuous years.</a:t>
            </a:r>
          </a:p>
          <a:p>
            <a:r>
              <a:rPr lang="en-US" sz="2800" dirty="0"/>
              <a:t>Thoroughly review scope and ensure project examples and key personnel resumes clearly show similar experience  </a:t>
            </a:r>
          </a:p>
          <a:p>
            <a:r>
              <a:rPr lang="en-US" sz="2800" dirty="0"/>
              <a:t>Thoroughly review evaluation criteria and respond with all required information to maximize points  </a:t>
            </a:r>
          </a:p>
          <a:p>
            <a:r>
              <a:rPr lang="en-US" sz="2800" dirty="0"/>
              <a:t>Avoid “boilerplate” responses</a:t>
            </a:r>
          </a:p>
          <a:p>
            <a:pPr marL="0" indent="0">
              <a:buNone/>
            </a:pPr>
            <a:endParaRPr lang="en-US" sz="2800" b="1" dirty="0"/>
          </a:p>
        </p:txBody>
      </p:sp>
    </p:spTree>
    <p:extLst>
      <p:ext uri="{BB962C8B-B14F-4D97-AF65-F5344CB8AC3E}">
        <p14:creationId xmlns:p14="http://schemas.microsoft.com/office/powerpoint/2010/main" val="2689886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Packet Preparation</a:t>
            </a:r>
            <a:r>
              <a:rPr lang="en-US" sz="2800" i="1" dirty="0"/>
              <a:t/>
            </a:r>
            <a:br>
              <a:rPr lang="en-US" sz="2800" i="1" dirty="0"/>
            </a:br>
            <a:endParaRPr lang="en-US" dirty="0"/>
          </a:p>
        </p:txBody>
      </p:sp>
      <p:sp>
        <p:nvSpPr>
          <p:cNvPr id="3" name="Content Placeholder 2"/>
          <p:cNvSpPr>
            <a:spLocks noGrp="1"/>
          </p:cNvSpPr>
          <p:nvPr>
            <p:ph idx="1"/>
          </p:nvPr>
        </p:nvSpPr>
        <p:spPr/>
        <p:txBody>
          <a:bodyPr/>
          <a:lstStyle/>
          <a:p>
            <a:r>
              <a:rPr lang="en-US" sz="2800" dirty="0"/>
              <a:t>Verify contact information for all project references, if SAWS is not able to contact reference, points may be deducted or proposal deemed non-responsive</a:t>
            </a:r>
          </a:p>
          <a:p>
            <a:r>
              <a:rPr lang="en-US" sz="2800" dirty="0"/>
              <a:t>Ensure required documents are submitted and signed (i.e. Respondent Questionnaire, CIQ, etc.)</a:t>
            </a:r>
          </a:p>
          <a:p>
            <a:pPr algn="just"/>
            <a:r>
              <a:rPr lang="en-US" sz="2800" dirty="0"/>
              <a:t>Price Proposal</a:t>
            </a:r>
          </a:p>
          <a:p>
            <a:pPr lvl="1" algn="just"/>
            <a:r>
              <a:rPr lang="en-US" sz="2400" dirty="0"/>
              <a:t>Acknowledge Addendums on Proposal Signature Page</a:t>
            </a:r>
          </a:p>
          <a:p>
            <a:pPr lvl="1" algn="just"/>
            <a:r>
              <a:rPr lang="en-US" sz="2400" dirty="0"/>
              <a:t>Verify  all formula extensions and mob and prep of ROW percentages</a:t>
            </a:r>
          </a:p>
          <a:p>
            <a:endParaRPr lang="en-US" sz="2800" dirty="0"/>
          </a:p>
        </p:txBody>
      </p:sp>
    </p:spTree>
    <p:extLst>
      <p:ext uri="{BB962C8B-B14F-4D97-AF65-F5344CB8AC3E}">
        <p14:creationId xmlns:p14="http://schemas.microsoft.com/office/powerpoint/2010/main" val="2821572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Reminders</a:t>
            </a:r>
          </a:p>
        </p:txBody>
      </p:sp>
      <p:sp>
        <p:nvSpPr>
          <p:cNvPr id="3" name="Content Placeholder 2"/>
          <p:cNvSpPr>
            <a:spLocks noGrp="1"/>
          </p:cNvSpPr>
          <p:nvPr>
            <p:ph idx="1"/>
          </p:nvPr>
        </p:nvSpPr>
        <p:spPr>
          <a:xfrm>
            <a:off x="609599" y="950027"/>
            <a:ext cx="11389896" cy="3344387"/>
          </a:xfrm>
        </p:spPr>
        <p:txBody>
          <a:bodyPr/>
          <a:lstStyle/>
          <a:p>
            <a:pPr lvl="0">
              <a:spcBef>
                <a:spcPts val="0"/>
              </a:spcBef>
            </a:pPr>
            <a:r>
              <a:rPr lang="en-US" sz="2800" dirty="0"/>
              <a:t>Register with Vendor Registration Program on the SAWS website at </a:t>
            </a:r>
            <a:r>
              <a:rPr lang="en-US" sz="2800" u="sng" dirty="0">
                <a:hlinkClick r:id="rId3"/>
              </a:rPr>
              <a:t>www.saws.org</a:t>
            </a:r>
            <a:r>
              <a:rPr lang="en-US" sz="2800" dirty="0"/>
              <a:t> to ensure access to the latest information.</a:t>
            </a:r>
          </a:p>
          <a:p>
            <a:pPr marL="0" lvl="0" indent="0">
              <a:spcBef>
                <a:spcPts val="0"/>
              </a:spcBef>
              <a:buNone/>
            </a:pPr>
            <a:endParaRPr lang="en-US" sz="2800" dirty="0"/>
          </a:p>
          <a:p>
            <a:pPr lvl="0">
              <a:spcBef>
                <a:spcPts val="0"/>
              </a:spcBef>
            </a:pPr>
            <a:r>
              <a:rPr lang="en-US" sz="2800" dirty="0"/>
              <a:t>To receive updates on </a:t>
            </a:r>
            <a:r>
              <a:rPr lang="en-US" sz="2800" u="sng" dirty="0"/>
              <a:t>specific projects</a:t>
            </a:r>
            <a:r>
              <a:rPr lang="en-US" sz="2800" dirty="0"/>
              <a:t>, registered vendors should subscribe to the project by selecting the project, and clicking ‘Subscribe’ under the Notify Me box.</a:t>
            </a:r>
          </a:p>
        </p:txBody>
      </p:sp>
      <p:pic>
        <p:nvPicPr>
          <p:cNvPr id="4" name="Picture 3"/>
          <p:cNvPicPr>
            <a:picLocks noChangeAspect="1"/>
          </p:cNvPicPr>
          <p:nvPr/>
        </p:nvPicPr>
        <p:blipFill>
          <a:blip r:embed="rId4"/>
          <a:stretch>
            <a:fillRect/>
          </a:stretch>
        </p:blipFill>
        <p:spPr>
          <a:xfrm>
            <a:off x="5532664" y="3320142"/>
            <a:ext cx="2688772" cy="2481943"/>
          </a:xfrm>
          <a:prstGeom prst="rect">
            <a:avLst/>
          </a:prstGeom>
        </p:spPr>
      </p:pic>
    </p:spTree>
    <p:extLst>
      <p:ext uri="{BB962C8B-B14F-4D97-AF65-F5344CB8AC3E}">
        <p14:creationId xmlns:p14="http://schemas.microsoft.com/office/powerpoint/2010/main" val="3923413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Reminders</a:t>
            </a:r>
            <a:br>
              <a:rPr lang="en-US" dirty="0"/>
            </a:br>
            <a:endParaRPr lang="en-US" dirty="0"/>
          </a:p>
        </p:txBody>
      </p:sp>
      <p:sp>
        <p:nvSpPr>
          <p:cNvPr id="3" name="Content Placeholder 2"/>
          <p:cNvSpPr>
            <a:spLocks noGrp="1"/>
          </p:cNvSpPr>
          <p:nvPr>
            <p:ph idx="1"/>
          </p:nvPr>
        </p:nvSpPr>
        <p:spPr/>
        <p:txBody>
          <a:bodyPr/>
          <a:lstStyle/>
          <a:p>
            <a:pPr marL="354965" marR="101600" indent="-342265">
              <a:buFont typeface="Arial"/>
              <a:buChar char="•"/>
              <a:tabLst>
                <a:tab pos="355600" algn="l"/>
              </a:tabLst>
            </a:pPr>
            <a:r>
              <a:rPr lang="en-US" sz="2800" spc="-10" dirty="0">
                <a:solidFill>
                  <a:srgbClr val="5C5D60"/>
                </a:solidFill>
                <a:latin typeface="Gill Sans MT"/>
                <a:cs typeface="Gill Sans MT"/>
              </a:rPr>
              <a:t>There </a:t>
            </a:r>
            <a:r>
              <a:rPr lang="en-US" sz="2800" dirty="0">
                <a:solidFill>
                  <a:srgbClr val="5C5D60"/>
                </a:solidFill>
                <a:latin typeface="Gill Sans MT"/>
                <a:cs typeface="Gill Sans MT"/>
              </a:rPr>
              <a:t>shall not be </a:t>
            </a:r>
            <a:r>
              <a:rPr lang="en-US" sz="2800" spc="-20" dirty="0">
                <a:solidFill>
                  <a:srgbClr val="5C5D60"/>
                </a:solidFill>
                <a:latin typeface="Gill Sans MT"/>
                <a:cs typeface="Gill Sans MT"/>
              </a:rPr>
              <a:t>any </a:t>
            </a:r>
            <a:r>
              <a:rPr lang="en-US" sz="2800" spc="-5" dirty="0">
                <a:solidFill>
                  <a:srgbClr val="5C5D60"/>
                </a:solidFill>
                <a:latin typeface="Gill Sans MT"/>
                <a:cs typeface="Gill Sans MT"/>
              </a:rPr>
              <a:t>communication </a:t>
            </a:r>
            <a:r>
              <a:rPr lang="en-US" sz="2800" dirty="0">
                <a:solidFill>
                  <a:srgbClr val="5C5D60"/>
                </a:solidFill>
                <a:latin typeface="Gill Sans MT"/>
                <a:cs typeface="Gill Sans MT"/>
              </a:rPr>
              <a:t>with the </a:t>
            </a:r>
            <a:r>
              <a:rPr lang="en-US" sz="2800" spc="-10" dirty="0">
                <a:solidFill>
                  <a:srgbClr val="5C5D60"/>
                </a:solidFill>
                <a:latin typeface="Gill Sans MT"/>
                <a:cs typeface="Gill Sans MT"/>
              </a:rPr>
              <a:t>following</a:t>
            </a:r>
            <a:r>
              <a:rPr lang="en-US" sz="2800" spc="-125" dirty="0">
                <a:solidFill>
                  <a:srgbClr val="5C5D60"/>
                </a:solidFill>
                <a:latin typeface="Gill Sans MT"/>
                <a:cs typeface="Gill Sans MT"/>
              </a:rPr>
              <a:t> </a:t>
            </a:r>
            <a:r>
              <a:rPr lang="en-US" sz="2800" dirty="0">
                <a:solidFill>
                  <a:srgbClr val="5C5D60"/>
                </a:solidFill>
                <a:latin typeface="Gill Sans MT"/>
                <a:cs typeface="Gill Sans MT"/>
              </a:rPr>
              <a:t>during  the </a:t>
            </a:r>
            <a:r>
              <a:rPr lang="en-US" sz="2800" spc="-15" dirty="0">
                <a:solidFill>
                  <a:srgbClr val="5C5D60"/>
                </a:solidFill>
                <a:latin typeface="Gill Sans MT"/>
                <a:cs typeface="Gill Sans MT"/>
              </a:rPr>
              <a:t>Proposal</a:t>
            </a:r>
            <a:r>
              <a:rPr lang="en-US" sz="2800" spc="-75" dirty="0">
                <a:solidFill>
                  <a:srgbClr val="5C5D60"/>
                </a:solidFill>
                <a:latin typeface="Gill Sans MT"/>
                <a:cs typeface="Gill Sans MT"/>
              </a:rPr>
              <a:t> </a:t>
            </a:r>
            <a:r>
              <a:rPr lang="en-US" sz="2800" dirty="0">
                <a:solidFill>
                  <a:srgbClr val="5C5D60"/>
                </a:solidFill>
                <a:latin typeface="Gill Sans MT"/>
                <a:cs typeface="Gill Sans MT"/>
              </a:rPr>
              <a:t>period:</a:t>
            </a:r>
            <a:endParaRPr lang="en-US" sz="2800" dirty="0">
              <a:latin typeface="Gill Sans MT"/>
              <a:cs typeface="Gill Sans MT"/>
            </a:endParaRPr>
          </a:p>
          <a:p>
            <a:pPr marL="744220" lvl="1" indent="-347980">
              <a:lnSpc>
                <a:spcPct val="100000"/>
              </a:lnSpc>
              <a:spcBef>
                <a:spcPts val="15"/>
              </a:spcBef>
              <a:buFont typeface="Arial Unicode MS"/>
              <a:buChar char="✓"/>
              <a:tabLst>
                <a:tab pos="744220" algn="l"/>
              </a:tabLst>
            </a:pPr>
            <a:r>
              <a:rPr lang="en-US" sz="2400" spc="-5" dirty="0">
                <a:solidFill>
                  <a:srgbClr val="5C5D60"/>
                </a:solidFill>
                <a:latin typeface="Gill Sans MT"/>
                <a:cs typeface="Gill Sans MT"/>
              </a:rPr>
              <a:t>Design Engineer (Kimley-Horn &amp; Associates</a:t>
            </a:r>
            <a:r>
              <a:rPr lang="en-US" sz="2400" spc="10" dirty="0">
                <a:solidFill>
                  <a:srgbClr val="5C5D60"/>
                </a:solidFill>
                <a:latin typeface="Gill Sans MT"/>
                <a:cs typeface="Gill Sans MT"/>
              </a:rPr>
              <a:t>)</a:t>
            </a:r>
            <a:endParaRPr lang="en-US" sz="2400" dirty="0">
              <a:latin typeface="Gill Sans MT"/>
              <a:cs typeface="Gill Sans MT"/>
            </a:endParaRPr>
          </a:p>
          <a:p>
            <a:pPr marL="744220" lvl="1" indent="-347980">
              <a:lnSpc>
                <a:spcPct val="100000"/>
              </a:lnSpc>
              <a:buFont typeface="Arial Unicode MS"/>
              <a:buChar char="✓"/>
              <a:tabLst>
                <a:tab pos="744220" algn="l"/>
              </a:tabLst>
            </a:pPr>
            <a:r>
              <a:rPr lang="en-US" sz="2400" spc="-65" dirty="0">
                <a:solidFill>
                  <a:srgbClr val="5C5D60"/>
                </a:solidFill>
                <a:latin typeface="Gill Sans MT"/>
                <a:cs typeface="Gill Sans MT"/>
              </a:rPr>
              <a:t>SAWS </a:t>
            </a:r>
            <a:r>
              <a:rPr lang="en-US" sz="2400" spc="-15" dirty="0">
                <a:solidFill>
                  <a:srgbClr val="5C5D60"/>
                </a:solidFill>
                <a:latin typeface="Gill Sans MT"/>
                <a:cs typeface="Gill Sans MT"/>
              </a:rPr>
              <a:t>Project </a:t>
            </a:r>
            <a:r>
              <a:rPr lang="en-US" sz="2400" spc="-5" dirty="0">
                <a:solidFill>
                  <a:srgbClr val="5C5D60"/>
                </a:solidFill>
                <a:latin typeface="Gill Sans MT"/>
                <a:cs typeface="Gill Sans MT"/>
              </a:rPr>
              <a:t>Manager </a:t>
            </a:r>
            <a:r>
              <a:rPr lang="en-US" sz="2400" dirty="0">
                <a:solidFill>
                  <a:srgbClr val="5C5D60"/>
                </a:solidFill>
                <a:latin typeface="Gill Sans MT"/>
                <a:cs typeface="Gill Sans MT"/>
              </a:rPr>
              <a:t>or </a:t>
            </a:r>
            <a:r>
              <a:rPr lang="en-US" sz="2400" spc="-15" dirty="0">
                <a:solidFill>
                  <a:srgbClr val="5C5D60"/>
                </a:solidFill>
                <a:latin typeface="Gill Sans MT"/>
                <a:cs typeface="Gill Sans MT"/>
              </a:rPr>
              <a:t>Project</a:t>
            </a:r>
            <a:r>
              <a:rPr lang="en-US" sz="2400" spc="125" dirty="0">
                <a:solidFill>
                  <a:srgbClr val="5C5D60"/>
                </a:solidFill>
                <a:latin typeface="Gill Sans MT"/>
                <a:cs typeface="Gill Sans MT"/>
              </a:rPr>
              <a:t> </a:t>
            </a:r>
            <a:r>
              <a:rPr lang="en-US" sz="2400" spc="-5" dirty="0">
                <a:solidFill>
                  <a:srgbClr val="5C5D60"/>
                </a:solidFill>
                <a:latin typeface="Gill Sans MT"/>
                <a:cs typeface="Gill Sans MT"/>
              </a:rPr>
              <a:t>Engineer</a:t>
            </a:r>
            <a:endParaRPr lang="en-US" sz="2400" dirty="0">
              <a:latin typeface="Gill Sans MT"/>
              <a:cs typeface="Gill Sans MT"/>
            </a:endParaRPr>
          </a:p>
          <a:p>
            <a:pPr marL="744220" lvl="1" indent="-347980">
              <a:lnSpc>
                <a:spcPct val="100000"/>
              </a:lnSpc>
              <a:buFont typeface="Arial Unicode MS"/>
              <a:buChar char="✓"/>
              <a:tabLst>
                <a:tab pos="744220" algn="l"/>
              </a:tabLst>
            </a:pPr>
            <a:r>
              <a:rPr lang="en-US" sz="2400" spc="-25" dirty="0">
                <a:solidFill>
                  <a:srgbClr val="5C5D60"/>
                </a:solidFill>
                <a:latin typeface="Gill Sans MT"/>
                <a:cs typeface="Gill Sans MT"/>
              </a:rPr>
              <a:t>Any </a:t>
            </a:r>
            <a:r>
              <a:rPr lang="en-US" sz="2400" dirty="0">
                <a:solidFill>
                  <a:srgbClr val="5C5D60"/>
                </a:solidFill>
                <a:latin typeface="Gill Sans MT"/>
                <a:cs typeface="Gill Sans MT"/>
              </a:rPr>
              <a:t>other </a:t>
            </a:r>
            <a:r>
              <a:rPr lang="en-US" sz="2400" spc="-65" dirty="0">
                <a:solidFill>
                  <a:srgbClr val="5C5D60"/>
                </a:solidFill>
                <a:latin typeface="Gill Sans MT"/>
                <a:cs typeface="Gill Sans MT"/>
              </a:rPr>
              <a:t>SAWS</a:t>
            </a:r>
            <a:r>
              <a:rPr lang="en-US" sz="2400" spc="-40" dirty="0">
                <a:solidFill>
                  <a:srgbClr val="5C5D60"/>
                </a:solidFill>
                <a:latin typeface="Gill Sans MT"/>
                <a:cs typeface="Gill Sans MT"/>
              </a:rPr>
              <a:t> </a:t>
            </a:r>
            <a:r>
              <a:rPr lang="en-US" sz="2400" spc="-5" dirty="0">
                <a:solidFill>
                  <a:srgbClr val="5C5D60"/>
                </a:solidFill>
                <a:latin typeface="Gill Sans MT"/>
                <a:cs typeface="Gill Sans MT"/>
              </a:rPr>
              <a:t>staff</a:t>
            </a:r>
            <a:endParaRPr lang="en-US" sz="2400" dirty="0">
              <a:latin typeface="Gill Sans MT"/>
              <a:cs typeface="Gill Sans MT"/>
            </a:endParaRPr>
          </a:p>
          <a:p>
            <a:pPr marL="744220" lvl="1" indent="-347980">
              <a:lnSpc>
                <a:spcPct val="100000"/>
              </a:lnSpc>
              <a:buFont typeface="Arial Unicode MS"/>
              <a:buChar char="✓"/>
              <a:tabLst>
                <a:tab pos="744220" algn="l"/>
              </a:tabLst>
            </a:pPr>
            <a:r>
              <a:rPr lang="en-US" sz="2400" spc="-5" dirty="0">
                <a:solidFill>
                  <a:srgbClr val="5C5D60"/>
                </a:solidFill>
                <a:latin typeface="Gill Sans MT"/>
                <a:cs typeface="Gill Sans MT"/>
              </a:rPr>
              <a:t>City Council </a:t>
            </a:r>
            <a:r>
              <a:rPr lang="en-US" sz="2400" dirty="0">
                <a:solidFill>
                  <a:srgbClr val="5C5D60"/>
                </a:solidFill>
                <a:latin typeface="Gill Sans MT"/>
                <a:cs typeface="Gill Sans MT"/>
              </a:rPr>
              <a:t>member or</a:t>
            </a:r>
            <a:r>
              <a:rPr lang="en-US" sz="2400" spc="-55" dirty="0">
                <a:solidFill>
                  <a:srgbClr val="5C5D60"/>
                </a:solidFill>
                <a:latin typeface="Gill Sans MT"/>
                <a:cs typeface="Gill Sans MT"/>
              </a:rPr>
              <a:t> </a:t>
            </a:r>
            <a:r>
              <a:rPr lang="en-US" sz="2400" spc="-5" dirty="0">
                <a:solidFill>
                  <a:srgbClr val="5C5D60"/>
                </a:solidFill>
                <a:latin typeface="Gill Sans MT"/>
                <a:cs typeface="Gill Sans MT"/>
              </a:rPr>
              <a:t>staff</a:t>
            </a:r>
            <a:endParaRPr lang="en-US" sz="2400" dirty="0">
              <a:latin typeface="Gill Sans MT"/>
              <a:cs typeface="Gill Sans MT"/>
            </a:endParaRPr>
          </a:p>
          <a:p>
            <a:pPr marL="744220" lvl="1" indent="-347980">
              <a:lnSpc>
                <a:spcPct val="100000"/>
              </a:lnSpc>
              <a:buFont typeface="Arial Unicode MS"/>
              <a:buChar char="✓"/>
              <a:tabLst>
                <a:tab pos="744220" algn="l"/>
              </a:tabLst>
            </a:pPr>
            <a:r>
              <a:rPr lang="en-US" sz="2400" spc="-65" dirty="0">
                <a:solidFill>
                  <a:srgbClr val="5C5D60"/>
                </a:solidFill>
                <a:latin typeface="Gill Sans MT"/>
                <a:cs typeface="Gill Sans MT"/>
              </a:rPr>
              <a:t>SAWS </a:t>
            </a:r>
            <a:r>
              <a:rPr lang="en-US" sz="2400" spc="-15" dirty="0">
                <a:solidFill>
                  <a:srgbClr val="5C5D60"/>
                </a:solidFill>
                <a:latin typeface="Gill Sans MT"/>
                <a:cs typeface="Gill Sans MT"/>
              </a:rPr>
              <a:t>Board </a:t>
            </a:r>
            <a:r>
              <a:rPr lang="en-US" sz="2400" dirty="0">
                <a:solidFill>
                  <a:srgbClr val="5C5D60"/>
                </a:solidFill>
                <a:latin typeface="Gill Sans MT"/>
                <a:cs typeface="Gill Sans MT"/>
              </a:rPr>
              <a:t>of</a:t>
            </a:r>
            <a:r>
              <a:rPr lang="en-US" sz="2400" spc="-315" dirty="0">
                <a:solidFill>
                  <a:srgbClr val="5C5D60"/>
                </a:solidFill>
                <a:latin typeface="Gill Sans MT"/>
                <a:cs typeface="Gill Sans MT"/>
              </a:rPr>
              <a:t>  </a:t>
            </a:r>
            <a:r>
              <a:rPr lang="en-US" sz="2400" spc="-45" dirty="0">
                <a:solidFill>
                  <a:srgbClr val="5C5D60"/>
                </a:solidFill>
                <a:latin typeface="Gill Sans MT"/>
                <a:cs typeface="Gill Sans MT"/>
              </a:rPr>
              <a:t>Trustees</a:t>
            </a:r>
            <a:endParaRPr lang="en-US" sz="2400" dirty="0">
              <a:latin typeface="Gill Sans MT"/>
              <a:cs typeface="Gill Sans MT"/>
            </a:endParaRPr>
          </a:p>
          <a:p>
            <a:pPr marL="355600" marR="5080">
              <a:spcBef>
                <a:spcPts val="580"/>
              </a:spcBef>
              <a:buFont typeface="Arial"/>
              <a:buChar char="•"/>
              <a:tabLst>
                <a:tab pos="355600" algn="l"/>
              </a:tabLst>
            </a:pPr>
            <a:r>
              <a:rPr lang="en-US" sz="2800" dirty="0">
                <a:solidFill>
                  <a:srgbClr val="5C5D60"/>
                </a:solidFill>
                <a:latin typeface="Gill Sans MT"/>
                <a:cs typeface="Gill Sans MT"/>
              </a:rPr>
              <a:t>This</a:t>
            </a:r>
            <a:r>
              <a:rPr lang="en-US" sz="2800" spc="-10" dirty="0">
                <a:solidFill>
                  <a:srgbClr val="5C5D60"/>
                </a:solidFill>
                <a:latin typeface="Gill Sans MT"/>
                <a:cs typeface="Gill Sans MT"/>
              </a:rPr>
              <a:t> </a:t>
            </a:r>
            <a:r>
              <a:rPr lang="en-US" sz="2800" dirty="0">
                <a:solidFill>
                  <a:srgbClr val="5C5D60"/>
                </a:solidFill>
                <a:latin typeface="Gill Sans MT"/>
                <a:cs typeface="Gill Sans MT"/>
              </a:rPr>
              <a:t>includes</a:t>
            </a:r>
            <a:r>
              <a:rPr lang="en-US" sz="2800" spc="-20" dirty="0">
                <a:solidFill>
                  <a:srgbClr val="5C5D60"/>
                </a:solidFill>
                <a:latin typeface="Gill Sans MT"/>
                <a:cs typeface="Gill Sans MT"/>
              </a:rPr>
              <a:t> </a:t>
            </a:r>
            <a:r>
              <a:rPr lang="en-US" sz="2800" dirty="0">
                <a:solidFill>
                  <a:srgbClr val="5C5D60"/>
                </a:solidFill>
                <a:latin typeface="Gill Sans MT"/>
                <a:cs typeface="Gill Sans MT"/>
              </a:rPr>
              <a:t>phone</a:t>
            </a:r>
            <a:r>
              <a:rPr lang="en-US" sz="2800" spc="-20" dirty="0">
                <a:solidFill>
                  <a:srgbClr val="5C5D60"/>
                </a:solidFill>
                <a:latin typeface="Gill Sans MT"/>
                <a:cs typeface="Gill Sans MT"/>
              </a:rPr>
              <a:t> </a:t>
            </a:r>
            <a:r>
              <a:rPr lang="en-US" sz="2800" dirty="0">
                <a:solidFill>
                  <a:srgbClr val="5C5D60"/>
                </a:solidFill>
                <a:latin typeface="Gill Sans MT"/>
                <a:cs typeface="Gill Sans MT"/>
              </a:rPr>
              <a:t>calls,</a:t>
            </a:r>
            <a:r>
              <a:rPr lang="en-US" sz="2800" spc="-360" dirty="0">
                <a:solidFill>
                  <a:srgbClr val="5C5D60"/>
                </a:solidFill>
                <a:latin typeface="Gill Sans MT"/>
                <a:cs typeface="Gill Sans MT"/>
              </a:rPr>
              <a:t> </a:t>
            </a:r>
            <a:r>
              <a:rPr lang="en-US" sz="2800" dirty="0">
                <a:solidFill>
                  <a:srgbClr val="5C5D60"/>
                </a:solidFill>
                <a:latin typeface="Gill Sans MT"/>
                <a:cs typeface="Gill Sans MT"/>
              </a:rPr>
              <a:t>emails,</a:t>
            </a:r>
            <a:r>
              <a:rPr lang="en-US" sz="2800" spc="-345" dirty="0">
                <a:solidFill>
                  <a:srgbClr val="5C5D60"/>
                </a:solidFill>
                <a:latin typeface="Gill Sans MT"/>
                <a:cs typeface="Gill Sans MT"/>
              </a:rPr>
              <a:t> </a:t>
            </a:r>
            <a:r>
              <a:rPr lang="en-US" sz="2800" dirty="0">
                <a:solidFill>
                  <a:srgbClr val="5C5D60"/>
                </a:solidFill>
                <a:latin typeface="Gill Sans MT"/>
                <a:cs typeface="Gill Sans MT"/>
              </a:rPr>
              <a:t>letters,</a:t>
            </a:r>
            <a:r>
              <a:rPr lang="en-US" sz="2800" spc="-360" dirty="0">
                <a:solidFill>
                  <a:srgbClr val="5C5D60"/>
                </a:solidFill>
                <a:latin typeface="Gill Sans MT"/>
                <a:cs typeface="Gill Sans MT"/>
              </a:rPr>
              <a:t> </a:t>
            </a:r>
            <a:r>
              <a:rPr lang="en-US" sz="2800" spc="-5" dirty="0">
                <a:solidFill>
                  <a:srgbClr val="5C5D60"/>
                </a:solidFill>
                <a:latin typeface="Gill Sans MT"/>
                <a:cs typeface="Gill Sans MT"/>
              </a:rPr>
              <a:t>or</a:t>
            </a:r>
            <a:r>
              <a:rPr lang="en-US" sz="2800" spc="-10" dirty="0">
                <a:solidFill>
                  <a:srgbClr val="5C5D60"/>
                </a:solidFill>
                <a:latin typeface="Gill Sans MT"/>
                <a:cs typeface="Gill Sans MT"/>
              </a:rPr>
              <a:t> </a:t>
            </a:r>
            <a:r>
              <a:rPr lang="en-US" sz="2800" spc="-20" dirty="0">
                <a:solidFill>
                  <a:srgbClr val="5C5D60"/>
                </a:solidFill>
                <a:latin typeface="Gill Sans MT"/>
                <a:cs typeface="Gill Sans MT"/>
              </a:rPr>
              <a:t>any </a:t>
            </a:r>
            <a:r>
              <a:rPr lang="en-US" sz="2800" spc="-10" dirty="0">
                <a:solidFill>
                  <a:srgbClr val="5C5D60"/>
                </a:solidFill>
                <a:latin typeface="Gill Sans MT"/>
                <a:cs typeface="Gill Sans MT"/>
              </a:rPr>
              <a:t>direct</a:t>
            </a:r>
            <a:r>
              <a:rPr lang="en-US" sz="2800" spc="-20" dirty="0">
                <a:solidFill>
                  <a:srgbClr val="5C5D60"/>
                </a:solidFill>
                <a:latin typeface="Gill Sans MT"/>
                <a:cs typeface="Gill Sans MT"/>
              </a:rPr>
              <a:t> </a:t>
            </a:r>
            <a:r>
              <a:rPr lang="en-US" sz="2800" spc="-5" dirty="0">
                <a:solidFill>
                  <a:srgbClr val="5C5D60"/>
                </a:solidFill>
                <a:latin typeface="Gill Sans MT"/>
                <a:cs typeface="Gill Sans MT"/>
              </a:rPr>
              <a:t>or</a:t>
            </a:r>
            <a:r>
              <a:rPr lang="en-US" sz="2800" spc="-10" dirty="0">
                <a:solidFill>
                  <a:srgbClr val="5C5D60"/>
                </a:solidFill>
                <a:latin typeface="Gill Sans MT"/>
                <a:cs typeface="Gill Sans MT"/>
              </a:rPr>
              <a:t> </a:t>
            </a:r>
            <a:r>
              <a:rPr lang="en-US" sz="2800" spc="-5" dirty="0">
                <a:solidFill>
                  <a:srgbClr val="5C5D60"/>
                </a:solidFill>
                <a:latin typeface="Gill Sans MT"/>
                <a:cs typeface="Gill Sans MT"/>
              </a:rPr>
              <a:t>indirect  </a:t>
            </a:r>
            <a:r>
              <a:rPr lang="en-US" sz="2800" dirty="0">
                <a:solidFill>
                  <a:srgbClr val="5C5D60"/>
                </a:solidFill>
                <a:latin typeface="Gill Sans MT"/>
                <a:cs typeface="Gill Sans MT"/>
              </a:rPr>
              <a:t>discussion </a:t>
            </a:r>
            <a:r>
              <a:rPr lang="en-US" sz="2800" spc="-5" dirty="0">
                <a:solidFill>
                  <a:srgbClr val="5C5D60"/>
                </a:solidFill>
                <a:latin typeface="Gill Sans MT"/>
                <a:cs typeface="Gill Sans MT"/>
              </a:rPr>
              <a:t>of </a:t>
            </a:r>
            <a:r>
              <a:rPr lang="en-US" sz="2800" dirty="0">
                <a:solidFill>
                  <a:srgbClr val="5C5D60"/>
                </a:solidFill>
                <a:latin typeface="Gill Sans MT"/>
                <a:cs typeface="Gill Sans MT"/>
              </a:rPr>
              <a:t>the</a:t>
            </a:r>
            <a:r>
              <a:rPr lang="en-US" sz="2800" spc="-65" dirty="0">
                <a:solidFill>
                  <a:srgbClr val="5C5D60"/>
                </a:solidFill>
                <a:latin typeface="Gill Sans MT"/>
                <a:cs typeface="Gill Sans MT"/>
              </a:rPr>
              <a:t> </a:t>
            </a:r>
            <a:r>
              <a:rPr lang="en-US" sz="2800" spc="-15" dirty="0">
                <a:solidFill>
                  <a:srgbClr val="5C5D60"/>
                </a:solidFill>
                <a:latin typeface="Gill Sans MT"/>
                <a:cs typeface="Gill Sans MT"/>
              </a:rPr>
              <a:t>Proposal</a:t>
            </a:r>
            <a:endParaRPr lang="en-US" sz="2800" dirty="0">
              <a:latin typeface="Gill Sans MT"/>
              <a:cs typeface="Gill Sans MT"/>
            </a:endParaRPr>
          </a:p>
        </p:txBody>
      </p:sp>
    </p:spTree>
    <p:extLst>
      <p:ext uri="{BB962C8B-B14F-4D97-AF65-F5344CB8AC3E}">
        <p14:creationId xmlns:p14="http://schemas.microsoft.com/office/powerpoint/2010/main" val="328296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9896" cy="675389"/>
          </a:xfrm>
        </p:spPr>
        <p:txBody>
          <a:bodyPr/>
          <a:lstStyle/>
          <a:p>
            <a:r>
              <a:rPr lang="en-US" dirty="0"/>
              <a:t>Oral Statements</a:t>
            </a:r>
          </a:p>
        </p:txBody>
      </p:sp>
      <p:sp>
        <p:nvSpPr>
          <p:cNvPr id="3" name="Content Placeholder 2"/>
          <p:cNvSpPr>
            <a:spLocks noGrp="1"/>
          </p:cNvSpPr>
          <p:nvPr>
            <p:ph idx="1"/>
          </p:nvPr>
        </p:nvSpPr>
        <p:spPr/>
        <p:txBody>
          <a:bodyPr/>
          <a:lstStyle/>
          <a:p>
            <a:pPr marL="0" indent="0" algn="just">
              <a:buNone/>
            </a:pPr>
            <a:r>
              <a:rPr lang="en-US" sz="2800" dirty="0"/>
              <a:t>Oral statements or discussion during the pre-proposal meeting will not be binding, nor will it change or affect the terms or conditions within the Plans and Specifications for this Project. Changes, if any, will be addressed only via an Addendum.</a:t>
            </a:r>
          </a:p>
          <a:p>
            <a:endParaRPr lang="en-US" dirty="0"/>
          </a:p>
        </p:txBody>
      </p:sp>
    </p:spTree>
    <p:extLst>
      <p:ext uri="{BB962C8B-B14F-4D97-AF65-F5344CB8AC3E}">
        <p14:creationId xmlns:p14="http://schemas.microsoft.com/office/powerpoint/2010/main" val="355740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a:t>
            </a:r>
          </a:p>
        </p:txBody>
      </p:sp>
      <p:sp>
        <p:nvSpPr>
          <p:cNvPr id="3" name="Content Placeholder 2"/>
          <p:cNvSpPr>
            <a:spLocks noGrp="1"/>
          </p:cNvSpPr>
          <p:nvPr>
            <p:ph idx="1"/>
          </p:nvPr>
        </p:nvSpPr>
        <p:spPr>
          <a:xfrm>
            <a:off x="609599" y="950027"/>
            <a:ext cx="11582401" cy="5011295"/>
          </a:xfrm>
        </p:spPr>
        <p:txBody>
          <a:bodyPr/>
          <a:lstStyle/>
          <a:p>
            <a:pPr lvl="0">
              <a:spcAft>
                <a:spcPts val="300"/>
              </a:spcAft>
            </a:pPr>
            <a:r>
              <a:rPr lang="en-US" sz="2800" dirty="0">
                <a:solidFill>
                  <a:prstClr val="black">
                    <a:lumMod val="65000"/>
                    <a:lumOff val="35000"/>
                  </a:prstClr>
                </a:solidFill>
              </a:rPr>
              <a:t>April 7, 2021			</a:t>
            </a:r>
            <a:r>
              <a:rPr lang="en-US" sz="2800" b="1" dirty="0">
                <a:solidFill>
                  <a:prstClr val="black">
                    <a:lumMod val="65000"/>
                    <a:lumOff val="35000"/>
                  </a:prstClr>
                </a:solidFill>
              </a:rPr>
              <a:t>Non-Mandatory Pre-Proposal Meeting</a:t>
            </a:r>
          </a:p>
          <a:p>
            <a:pPr lvl="0">
              <a:spcAft>
                <a:spcPts val="300"/>
              </a:spcAft>
            </a:pPr>
            <a:r>
              <a:rPr lang="en-US" sz="2800" dirty="0">
                <a:solidFill>
                  <a:prstClr val="black">
                    <a:lumMod val="65000"/>
                    <a:lumOff val="35000"/>
                  </a:prstClr>
                </a:solidFill>
              </a:rPr>
              <a:t>April 14, 2021 by 4:00 PM	</a:t>
            </a:r>
            <a:r>
              <a:rPr lang="en-US" sz="2800" b="1" dirty="0">
                <a:solidFill>
                  <a:prstClr val="black">
                    <a:lumMod val="65000"/>
                    <a:lumOff val="35000"/>
                  </a:prstClr>
                </a:solidFill>
              </a:rPr>
              <a:t>Questions Due</a:t>
            </a:r>
          </a:p>
          <a:p>
            <a:pPr lvl="0">
              <a:spcAft>
                <a:spcPts val="300"/>
              </a:spcAft>
            </a:pPr>
            <a:r>
              <a:rPr lang="en-US" sz="2800" dirty="0">
                <a:solidFill>
                  <a:prstClr val="black">
                    <a:lumMod val="65000"/>
                    <a:lumOff val="35000"/>
                  </a:prstClr>
                </a:solidFill>
              </a:rPr>
              <a:t>April 21, 2021 by 2:00 PM	</a:t>
            </a:r>
            <a:r>
              <a:rPr lang="en-US" sz="2800" b="1" dirty="0">
                <a:solidFill>
                  <a:prstClr val="black">
                    <a:lumMod val="65000"/>
                    <a:lumOff val="35000"/>
                  </a:prstClr>
                </a:solidFill>
              </a:rPr>
              <a:t>Addendum Posted to SAWS Website</a:t>
            </a:r>
          </a:p>
          <a:p>
            <a:pPr lvl="0">
              <a:spcAft>
                <a:spcPts val="300"/>
              </a:spcAft>
            </a:pPr>
            <a:r>
              <a:rPr lang="en-US" sz="2800" dirty="0">
                <a:solidFill>
                  <a:prstClr val="black">
                    <a:lumMod val="65000"/>
                    <a:lumOff val="35000"/>
                  </a:prstClr>
                </a:solidFill>
              </a:rPr>
              <a:t>May 6, 2021 by 2:00 PM 	</a:t>
            </a:r>
            <a:r>
              <a:rPr lang="en-US" sz="2800" b="1" dirty="0">
                <a:solidFill>
                  <a:prstClr val="black">
                    <a:lumMod val="65000"/>
                    <a:lumOff val="35000"/>
                  </a:prstClr>
                </a:solidFill>
              </a:rPr>
              <a:t>Last chance to request FTP Site</a:t>
            </a:r>
          </a:p>
          <a:p>
            <a:pPr lvl="0">
              <a:spcAft>
                <a:spcPts val="300"/>
              </a:spcAft>
            </a:pPr>
            <a:r>
              <a:rPr lang="en-US" sz="2800" dirty="0">
                <a:solidFill>
                  <a:prstClr val="black">
                    <a:lumMod val="65000"/>
                    <a:lumOff val="35000"/>
                  </a:prstClr>
                </a:solidFill>
              </a:rPr>
              <a:t>May 7, 2021 by 2:00 PM	</a:t>
            </a:r>
            <a:r>
              <a:rPr lang="en-US" sz="2800" b="1" dirty="0">
                <a:solidFill>
                  <a:prstClr val="black">
                    <a:lumMod val="65000"/>
                    <a:lumOff val="35000"/>
                  </a:prstClr>
                </a:solidFill>
              </a:rPr>
              <a:t>Proposals Due</a:t>
            </a:r>
          </a:p>
          <a:p>
            <a:pPr lvl="0">
              <a:spcAft>
                <a:spcPts val="300"/>
              </a:spcAft>
            </a:pPr>
            <a:r>
              <a:rPr lang="en-US" sz="2800" dirty="0">
                <a:solidFill>
                  <a:prstClr val="black">
                    <a:lumMod val="65000"/>
                    <a:lumOff val="35000"/>
                  </a:prstClr>
                </a:solidFill>
              </a:rPr>
              <a:t>May 2021				</a:t>
            </a:r>
            <a:r>
              <a:rPr lang="en-US" sz="2800" b="1" dirty="0">
                <a:solidFill>
                  <a:prstClr val="black">
                    <a:lumMod val="65000"/>
                    <a:lumOff val="35000"/>
                  </a:prstClr>
                </a:solidFill>
              </a:rPr>
              <a:t>Proposals Evaluated</a:t>
            </a:r>
          </a:p>
          <a:p>
            <a:pPr lvl="0">
              <a:spcAft>
                <a:spcPts val="300"/>
              </a:spcAft>
            </a:pPr>
            <a:r>
              <a:rPr lang="en-US" sz="2800" dirty="0">
                <a:solidFill>
                  <a:prstClr val="black">
                    <a:lumMod val="65000"/>
                    <a:lumOff val="35000"/>
                  </a:prstClr>
                </a:solidFill>
              </a:rPr>
              <a:t>May / June 2021			</a:t>
            </a:r>
            <a:r>
              <a:rPr lang="en-US" sz="2800" b="1" dirty="0">
                <a:solidFill>
                  <a:prstClr val="black">
                    <a:lumMod val="65000"/>
                    <a:lumOff val="35000"/>
                  </a:prstClr>
                </a:solidFill>
              </a:rPr>
              <a:t>Selected Contractor Notified</a:t>
            </a:r>
          </a:p>
          <a:p>
            <a:pPr lvl="0">
              <a:spcAft>
                <a:spcPts val="300"/>
              </a:spcAft>
            </a:pPr>
            <a:r>
              <a:rPr lang="en-US" sz="2800" dirty="0">
                <a:solidFill>
                  <a:prstClr val="black">
                    <a:lumMod val="65000"/>
                    <a:lumOff val="35000"/>
                  </a:prstClr>
                </a:solidFill>
              </a:rPr>
              <a:t>July 13, 2021			</a:t>
            </a:r>
            <a:r>
              <a:rPr lang="en-US" sz="2800" b="1" dirty="0">
                <a:solidFill>
                  <a:prstClr val="black">
                    <a:lumMod val="65000"/>
                    <a:lumOff val="35000"/>
                  </a:prstClr>
                </a:solidFill>
              </a:rPr>
              <a:t>SAWS Board Approval and Award</a:t>
            </a:r>
          </a:p>
          <a:p>
            <a:pPr lvl="0">
              <a:spcAft>
                <a:spcPts val="300"/>
              </a:spcAft>
            </a:pPr>
            <a:r>
              <a:rPr lang="en-US" sz="2800" dirty="0">
                <a:solidFill>
                  <a:prstClr val="black">
                    <a:lumMod val="65000"/>
                    <a:lumOff val="35000"/>
                  </a:prstClr>
                </a:solidFill>
              </a:rPr>
              <a:t>July 26, 2021			</a:t>
            </a:r>
            <a:r>
              <a:rPr lang="en-US" sz="2800" b="1" dirty="0">
                <a:solidFill>
                  <a:prstClr val="black">
                    <a:lumMod val="65000"/>
                    <a:lumOff val="35000"/>
                  </a:prstClr>
                </a:solidFill>
              </a:rPr>
              <a:t>NTP Issued</a:t>
            </a:r>
            <a:endParaRPr lang="en-US" sz="2800" dirty="0">
              <a:solidFill>
                <a:prstClr val="black">
                  <a:lumMod val="65000"/>
                  <a:lumOff val="35000"/>
                </a:prstClr>
              </a:solidFill>
            </a:endParaRPr>
          </a:p>
          <a:p>
            <a:endParaRPr lang="en-US" sz="2700" dirty="0"/>
          </a:p>
        </p:txBody>
      </p:sp>
    </p:spTree>
    <p:extLst>
      <p:ext uri="{BB962C8B-B14F-4D97-AF65-F5344CB8AC3E}">
        <p14:creationId xmlns:p14="http://schemas.microsoft.com/office/powerpoint/2010/main" val="363434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Due Date</a:t>
            </a:r>
            <a:br>
              <a:rPr lang="en-US" dirty="0"/>
            </a:br>
            <a:endParaRPr lang="en-US" dirty="0"/>
          </a:p>
        </p:txBody>
      </p:sp>
      <p:sp>
        <p:nvSpPr>
          <p:cNvPr id="3" name="Content Placeholder 2"/>
          <p:cNvSpPr>
            <a:spLocks noGrp="1"/>
          </p:cNvSpPr>
          <p:nvPr>
            <p:ph idx="1"/>
          </p:nvPr>
        </p:nvSpPr>
        <p:spPr/>
        <p:txBody>
          <a:bodyPr/>
          <a:lstStyle/>
          <a:p>
            <a:r>
              <a:rPr lang="en-US" sz="2800" dirty="0"/>
              <a:t>Proposals due no later than </a:t>
            </a:r>
            <a:r>
              <a:rPr lang="en-US" sz="2800" b="1" dirty="0"/>
              <a:t>2:00 PM CDT May 7, 2021</a:t>
            </a:r>
          </a:p>
          <a:p>
            <a:r>
              <a:rPr lang="en-US" sz="2800" b="1" dirty="0"/>
              <a:t>Electronic Proposals Only</a:t>
            </a:r>
          </a:p>
          <a:p>
            <a:r>
              <a:rPr lang="en-US" sz="2800" dirty="0"/>
              <a:t>Follow specific electronic proposal delivery instructions:</a:t>
            </a:r>
          </a:p>
          <a:p>
            <a:pPr lvl="1"/>
            <a:r>
              <a:rPr lang="en-US" sz="2400" dirty="0"/>
              <a:t>Request the FTP Site for Upload no later than May 6, 2021 at 2:00 PM</a:t>
            </a:r>
          </a:p>
          <a:p>
            <a:pPr lvl="1"/>
            <a:r>
              <a:rPr lang="en-US" sz="2400" dirty="0"/>
              <a:t>Follow naming convention provided in the Respondent Proposal Checklist for all 3 files</a:t>
            </a:r>
          </a:p>
          <a:p>
            <a:pPr lvl="1"/>
            <a:r>
              <a:rPr lang="en-US" sz="2400" dirty="0"/>
              <a:t>Late responses will not be accepted and will be not be opened</a:t>
            </a:r>
          </a:p>
          <a:p>
            <a:pPr lvl="1"/>
            <a:r>
              <a:rPr lang="en-US" sz="2400" dirty="0"/>
              <a:t>A WebEx proposal opening meeting will be held May 7, 2021 at 2:00 PM</a:t>
            </a:r>
            <a:endParaRPr lang="en-US" sz="2800" dirty="0"/>
          </a:p>
          <a:p>
            <a:r>
              <a:rPr lang="en-US" sz="2800" dirty="0"/>
              <a:t>SAWS continues to monitor and adhere to the current COVID-19 guidelines and may modify the proposal submission instructions. </a:t>
            </a:r>
          </a:p>
          <a:p>
            <a:pPr lvl="1"/>
            <a:r>
              <a:rPr lang="en-US" sz="2400" dirty="0"/>
              <a:t>If so, this would be provided via Addendum no later than April 21, 2021.</a:t>
            </a:r>
          </a:p>
          <a:p>
            <a:endParaRPr lang="en-US" sz="2800" dirty="0"/>
          </a:p>
        </p:txBody>
      </p:sp>
    </p:spTree>
    <p:extLst>
      <p:ext uri="{BB962C8B-B14F-4D97-AF65-F5344CB8AC3E}">
        <p14:creationId xmlns:p14="http://schemas.microsoft.com/office/powerpoint/2010/main" val="217426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Background</a:t>
            </a:r>
          </a:p>
        </p:txBody>
      </p:sp>
      <p:sp>
        <p:nvSpPr>
          <p:cNvPr id="3" name="Content Placeholder 2"/>
          <p:cNvSpPr>
            <a:spLocks noGrp="1"/>
          </p:cNvSpPr>
          <p:nvPr>
            <p:ph idx="1"/>
          </p:nvPr>
        </p:nvSpPr>
        <p:spPr>
          <a:xfrm>
            <a:off x="609599" y="950027"/>
            <a:ext cx="11255829" cy="5011295"/>
          </a:xfrm>
        </p:spPr>
        <p:txBody>
          <a:bodyPr/>
          <a:lstStyle/>
          <a:p>
            <a:pPr>
              <a:spcBef>
                <a:spcPts val="0"/>
              </a:spcBef>
            </a:pPr>
            <a:r>
              <a:rPr lang="en-US" sz="2800" dirty="0"/>
              <a:t>Submittals can be submitted as soon as receiving notification of contract award after CPMS training (if necessary) has been completed and CPMS record is ready</a:t>
            </a:r>
          </a:p>
          <a:p>
            <a:pPr>
              <a:spcBef>
                <a:spcPts val="0"/>
              </a:spcBef>
            </a:pPr>
            <a:r>
              <a:rPr lang="en-US" sz="2800" dirty="0"/>
              <a:t>Prior to commencing work, contractor must submit and receive approval of the following:</a:t>
            </a:r>
          </a:p>
          <a:p>
            <a:pPr lvl="1"/>
            <a:r>
              <a:rPr lang="en-US" sz="2400" dirty="0"/>
              <a:t>Construction Schedule</a:t>
            </a:r>
          </a:p>
          <a:p>
            <a:pPr lvl="1"/>
            <a:r>
              <a:rPr lang="en-US" sz="2400" dirty="0"/>
              <a:t>Pre-construction video</a:t>
            </a:r>
          </a:p>
          <a:p>
            <a:pPr lvl="1"/>
            <a:r>
              <a:rPr lang="en-US" sz="2400" dirty="0"/>
              <a:t>Lease agreements</a:t>
            </a:r>
          </a:p>
          <a:p>
            <a:r>
              <a:rPr lang="en-US" sz="2800" dirty="0"/>
              <a:t>There will be one pre-construction meeting</a:t>
            </a:r>
          </a:p>
          <a:p>
            <a:r>
              <a:rPr lang="en-US" sz="2800" dirty="0"/>
              <a:t>Contractor must submit a Work Progress Schedule within 10 days of NTP and monthly thereafter</a:t>
            </a:r>
          </a:p>
          <a:p>
            <a:endParaRPr lang="en-US" dirty="0"/>
          </a:p>
        </p:txBody>
      </p:sp>
    </p:spTree>
    <p:extLst>
      <p:ext uri="{BB962C8B-B14F-4D97-AF65-F5344CB8AC3E}">
        <p14:creationId xmlns:p14="http://schemas.microsoft.com/office/powerpoint/2010/main" val="3596986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Background</a:t>
            </a:r>
          </a:p>
        </p:txBody>
      </p:sp>
      <p:sp>
        <p:nvSpPr>
          <p:cNvPr id="3" name="Content Placeholder 2"/>
          <p:cNvSpPr>
            <a:spLocks noGrp="1"/>
          </p:cNvSpPr>
          <p:nvPr>
            <p:ph idx="1"/>
          </p:nvPr>
        </p:nvSpPr>
        <p:spPr>
          <a:xfrm>
            <a:off x="609599" y="949842"/>
            <a:ext cx="10972800" cy="5035322"/>
          </a:xfrm>
        </p:spPr>
        <p:txBody>
          <a:bodyPr/>
          <a:lstStyle/>
          <a:p>
            <a:r>
              <a:rPr lang="en-US" sz="2800" dirty="0"/>
              <a:t>Contractor to follow requirements identified in corresponding permits or agreements.</a:t>
            </a:r>
          </a:p>
          <a:p>
            <a:pPr lvl="1"/>
            <a:r>
              <a:rPr lang="en-US" sz="2400" dirty="0"/>
              <a:t>City of San Antonio Tree Permit</a:t>
            </a:r>
          </a:p>
          <a:p>
            <a:pPr lvl="1"/>
            <a:r>
              <a:rPr lang="en-US" sz="2400" dirty="0"/>
              <a:t>City of San Antonio and City of Leon Valley Floodplain Development Permit</a:t>
            </a:r>
          </a:p>
          <a:p>
            <a:pPr lvl="1"/>
            <a:r>
              <a:rPr lang="en-US" sz="2400" dirty="0"/>
              <a:t>City of San Antonio and City of Leon Valley Right-of-Way</a:t>
            </a:r>
          </a:p>
          <a:p>
            <a:pPr lvl="1"/>
            <a:r>
              <a:rPr lang="en-US" sz="2400" dirty="0"/>
              <a:t>Storm Water Pollution Prevention Plan (SWPPP)</a:t>
            </a:r>
          </a:p>
          <a:p>
            <a:r>
              <a:rPr lang="en-US" sz="2800" dirty="0"/>
              <a:t>Changes in field that are cited by the Agency’s Inspector will require concurrence and approval from the SAWS Inspector first.</a:t>
            </a:r>
          </a:p>
          <a:p>
            <a:r>
              <a:rPr lang="en-US" sz="2800" dirty="0"/>
              <a:t>If contractor would like to work weekends or extended hours, notification is required 48 hours in advance to SAWS Construction and Inspections. Requests should be send to </a:t>
            </a:r>
            <a:r>
              <a:rPr lang="en-US" sz="2800" dirty="0">
                <a:hlinkClick r:id="rId2"/>
              </a:rPr>
              <a:t>constworkreq@saws.org</a:t>
            </a:r>
            <a:r>
              <a:rPr lang="en-US" sz="2800" dirty="0"/>
              <a:t>.</a:t>
            </a:r>
          </a:p>
          <a:p>
            <a:endParaRPr lang="en-US" dirty="0"/>
          </a:p>
        </p:txBody>
      </p:sp>
    </p:spTree>
    <p:extLst>
      <p:ext uri="{BB962C8B-B14F-4D97-AF65-F5344CB8AC3E}">
        <p14:creationId xmlns:p14="http://schemas.microsoft.com/office/powerpoint/2010/main" val="717643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Background</a:t>
            </a:r>
          </a:p>
        </p:txBody>
      </p:sp>
      <p:sp>
        <p:nvSpPr>
          <p:cNvPr id="3" name="Content Placeholder 2"/>
          <p:cNvSpPr>
            <a:spLocks noGrp="1"/>
          </p:cNvSpPr>
          <p:nvPr>
            <p:ph idx="1"/>
          </p:nvPr>
        </p:nvSpPr>
        <p:spPr/>
        <p:txBody>
          <a:bodyPr/>
          <a:lstStyle/>
          <a:p>
            <a:r>
              <a:rPr lang="en-US" sz="2800" dirty="0"/>
              <a:t>All RFIs, RFPs, submittals, and any other items related to construction must be uploaded and processed via CPMS.</a:t>
            </a:r>
          </a:p>
          <a:p>
            <a:r>
              <a:rPr lang="en-US" sz="2800" dirty="0"/>
              <a:t>No work can be performed by the Contractor unless the cost for that line item is on the contract.</a:t>
            </a:r>
          </a:p>
          <a:p>
            <a:r>
              <a:rPr lang="en-US" sz="2800" dirty="0"/>
              <a:t>All traffic control plans must be submitted to and approved by </a:t>
            </a:r>
            <a:r>
              <a:rPr lang="en-US" sz="2800" dirty="0" err="1"/>
              <a:t>CoSA</a:t>
            </a:r>
            <a:r>
              <a:rPr lang="en-US" sz="2800" dirty="0"/>
              <a:t> as applicable. </a:t>
            </a:r>
          </a:p>
          <a:p>
            <a:r>
              <a:rPr lang="en-US" sz="2800" dirty="0"/>
              <a:t>Change orders, if any, will be based on negotiated prices if items are not in the price proposal.</a:t>
            </a:r>
          </a:p>
          <a:p>
            <a:pPr lvl="1"/>
            <a:r>
              <a:rPr lang="en-US" sz="2400" dirty="0"/>
              <a:t>Negotiated using RS Means</a:t>
            </a:r>
          </a:p>
        </p:txBody>
      </p:sp>
    </p:spTree>
    <p:extLst>
      <p:ext uri="{BB962C8B-B14F-4D97-AF65-F5344CB8AC3E}">
        <p14:creationId xmlns:p14="http://schemas.microsoft.com/office/powerpoint/2010/main" val="774417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a:xfrm>
            <a:off x="98473" y="1456871"/>
            <a:ext cx="11995053" cy="4517382"/>
          </a:xfrm>
        </p:spPr>
        <p:txBody>
          <a:bodyPr/>
          <a:lstStyle/>
          <a:p>
            <a:pPr algn="just"/>
            <a:r>
              <a:rPr lang="en-US" sz="2000" dirty="0"/>
              <a:t>Liquidated damages (LDs) for final completion extending beyond contract time will be assessed at a rate of: $ 1,300.00 per Day</a:t>
            </a:r>
          </a:p>
          <a:p>
            <a:r>
              <a:rPr lang="en-US" sz="2000" dirty="0"/>
              <a:t>Contractor shall perform Work with its own organization on at least 40% of the total original contract price to be confirmed by Respondent on Pg. 1 of the Good Faith Effort Plan.</a:t>
            </a:r>
          </a:p>
          <a:p>
            <a:r>
              <a:rPr lang="en-US" sz="2000" dirty="0"/>
              <a:t>ID Key Personnel, </a:t>
            </a:r>
            <a:r>
              <a:rPr lang="en-US" sz="2000" i="1" dirty="0"/>
              <a:t>to be issued in Addendum 1</a:t>
            </a:r>
          </a:p>
          <a:p>
            <a:r>
              <a:rPr lang="en-US" sz="2000" dirty="0"/>
              <a:t>Baseline Schedule, </a:t>
            </a:r>
            <a:r>
              <a:rPr lang="en-US" sz="2000" i="1" dirty="0"/>
              <a:t>to be issued in Addendum 1</a:t>
            </a:r>
          </a:p>
          <a:p>
            <a:r>
              <a:rPr lang="en-US" sz="2000" dirty="0"/>
              <a:t>Special Construction Conditions</a:t>
            </a:r>
          </a:p>
          <a:p>
            <a:pPr lvl="1"/>
            <a:r>
              <a:rPr lang="en-US" sz="2000" dirty="0"/>
              <a:t>City of Leon Valley Natural Area and Raymond Rimkus Park</a:t>
            </a:r>
          </a:p>
          <a:p>
            <a:pPr lvl="1"/>
            <a:r>
              <a:rPr lang="en-US" sz="2000" dirty="0"/>
              <a:t>Northwest Little League of San Antonio, Inc.</a:t>
            </a:r>
          </a:p>
          <a:p>
            <a:pPr lvl="1"/>
            <a:r>
              <a:rPr lang="en-US" sz="2000" dirty="0"/>
              <a:t>T-Post As Easement Boundary Markers</a:t>
            </a:r>
          </a:p>
          <a:p>
            <a:pPr lvl="1"/>
            <a:r>
              <a:rPr lang="en-US" sz="2000" dirty="0"/>
              <a:t>Crossing Recycle Water Mains</a:t>
            </a:r>
          </a:p>
          <a:p>
            <a:endParaRPr lang="en-US" sz="2000" dirty="0"/>
          </a:p>
          <a:p>
            <a:endParaRPr lang="en-US" dirty="0"/>
          </a:p>
        </p:txBody>
      </p:sp>
      <p:sp>
        <p:nvSpPr>
          <p:cNvPr id="4" name="Subtitle 3"/>
          <p:cNvSpPr>
            <a:spLocks noGrp="1"/>
          </p:cNvSpPr>
          <p:nvPr>
            <p:ph type="subTitle" idx="13"/>
          </p:nvPr>
        </p:nvSpPr>
        <p:spPr/>
        <p:txBody>
          <a:bodyPr>
            <a:normAutofit lnSpcReduction="10000"/>
          </a:bodyPr>
          <a:lstStyle/>
          <a:p>
            <a:r>
              <a:rPr lang="en-US" dirty="0"/>
              <a:t>Supplemental Conditions</a:t>
            </a:r>
          </a:p>
          <a:p>
            <a:endParaRPr lang="en-US" dirty="0"/>
          </a:p>
        </p:txBody>
      </p:sp>
    </p:spTree>
    <p:extLst>
      <p:ext uri="{BB962C8B-B14F-4D97-AF65-F5344CB8AC3E}">
        <p14:creationId xmlns:p14="http://schemas.microsoft.com/office/powerpoint/2010/main" val="3232776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a:solidFill>
            <a:schemeClr val="bg1"/>
          </a:solidFill>
        </p:spPr>
        <p:txBody>
          <a:bodyPr/>
          <a:lstStyle/>
          <a:p>
            <a:r>
              <a:rPr lang="en-US" sz="2800" dirty="0"/>
              <a:t>SP 100 – Mobilization: Establishes Intermediate Demobilization and Remobilization bid item if elected by SAWS, including definition of related temporary bypass pumping activities during SAWS-authorized demobilizations.</a:t>
            </a:r>
          </a:p>
          <a:p>
            <a:pPr algn="just"/>
            <a:r>
              <a:rPr lang="en-US" sz="2800" dirty="0"/>
              <a:t>SP 540 – Temporary Erosion, Sedimentation, and Water Pollution Prevention Control: Contractor shall prepare and submit SWPPP documents designed and sealed by either PE, CPESC, or LA.</a:t>
            </a:r>
          </a:p>
          <a:p>
            <a:pPr algn="just"/>
            <a:r>
              <a:rPr lang="en-US" sz="2800" dirty="0"/>
              <a:t>SP 804 – Excavation, Trenching and Backfill: Maximum length of open trench shall not exceed 400 feet.</a:t>
            </a:r>
          </a:p>
        </p:txBody>
      </p:sp>
      <p:sp>
        <p:nvSpPr>
          <p:cNvPr id="4" name="Subtitle 3"/>
          <p:cNvSpPr>
            <a:spLocks noGrp="1"/>
          </p:cNvSpPr>
          <p:nvPr>
            <p:ph type="subTitle" idx="13"/>
          </p:nvPr>
        </p:nvSpPr>
        <p:spPr/>
        <p:txBody>
          <a:bodyPr>
            <a:normAutofit lnSpcReduction="10000"/>
          </a:bodyPr>
          <a:lstStyle/>
          <a:p>
            <a:r>
              <a:rPr lang="en-US" dirty="0"/>
              <a:t>Special Provisions</a:t>
            </a:r>
          </a:p>
          <a:p>
            <a:endParaRPr lang="en-US" dirty="0"/>
          </a:p>
        </p:txBody>
      </p:sp>
    </p:spTree>
    <p:extLst>
      <p:ext uri="{BB962C8B-B14F-4D97-AF65-F5344CB8AC3E}">
        <p14:creationId xmlns:p14="http://schemas.microsoft.com/office/powerpoint/2010/main" val="126416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a:solidFill>
            <a:schemeClr val="bg1"/>
          </a:solidFill>
        </p:spPr>
        <p:txBody>
          <a:bodyPr/>
          <a:lstStyle/>
          <a:p>
            <a:r>
              <a:rPr lang="en-US" sz="2800" dirty="0"/>
              <a:t>SP 820 – Concrete Steel Cylinder Pipe: Contractor to confirm CSC pipe joints at open cut sewer crossing are welded and if determined the joints are not welded, the Contractor shall weld the CSC pipe joint. </a:t>
            </a:r>
          </a:p>
          <a:p>
            <a:pPr algn="just"/>
            <a:r>
              <a:rPr lang="en-US" sz="2800" dirty="0"/>
              <a:t>SP 848 &amp; SP 857 – Payment for installation of pipe (LF) and separate pay item for testing (LF).</a:t>
            </a:r>
          </a:p>
          <a:p>
            <a:pPr algn="just"/>
            <a:r>
              <a:rPr lang="en-US" sz="2800" dirty="0"/>
              <a:t>SP 849, 850, 852, 856, 866: Full Specification Replacements</a:t>
            </a:r>
          </a:p>
          <a:p>
            <a:pPr algn="just"/>
            <a:r>
              <a:rPr lang="en-US" sz="2800" dirty="0"/>
              <a:t>SP 853 – Glass-Fiber Reinforced Polyester (FRP) Manholes: Payment for installation of manholes (EA) and separate pay item for testing (EA)</a:t>
            </a:r>
          </a:p>
          <a:p>
            <a:pPr algn="just"/>
            <a:endParaRPr lang="en-US" sz="2800" dirty="0"/>
          </a:p>
        </p:txBody>
      </p:sp>
      <p:sp>
        <p:nvSpPr>
          <p:cNvPr id="4" name="Subtitle 3"/>
          <p:cNvSpPr>
            <a:spLocks noGrp="1"/>
          </p:cNvSpPr>
          <p:nvPr>
            <p:ph type="subTitle" idx="13"/>
          </p:nvPr>
        </p:nvSpPr>
        <p:spPr/>
        <p:txBody>
          <a:bodyPr>
            <a:normAutofit lnSpcReduction="10000"/>
          </a:bodyPr>
          <a:lstStyle/>
          <a:p>
            <a:r>
              <a:rPr lang="en-US" dirty="0"/>
              <a:t>Special Provisions</a:t>
            </a:r>
          </a:p>
          <a:p>
            <a:endParaRPr lang="en-US" dirty="0"/>
          </a:p>
        </p:txBody>
      </p:sp>
    </p:spTree>
    <p:extLst>
      <p:ext uri="{BB962C8B-B14F-4D97-AF65-F5344CB8AC3E}">
        <p14:creationId xmlns:p14="http://schemas.microsoft.com/office/powerpoint/2010/main" val="2059107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067D28-0169-43E9-B807-D99146DD9FFA}"/>
              </a:ext>
            </a:extLst>
          </p:cNvPr>
          <p:cNvSpPr>
            <a:spLocks noGrp="1"/>
          </p:cNvSpPr>
          <p:nvPr>
            <p:ph type="title"/>
          </p:nvPr>
        </p:nvSpPr>
        <p:spPr/>
        <p:txBody>
          <a:bodyPr/>
          <a:lstStyle/>
          <a:p>
            <a:r>
              <a:rPr lang="en-US" dirty="0"/>
              <a:t>Contract Requirements</a:t>
            </a:r>
          </a:p>
        </p:txBody>
      </p:sp>
      <p:sp>
        <p:nvSpPr>
          <p:cNvPr id="3" name="Content Placeholder 2">
            <a:extLst>
              <a:ext uri="{FF2B5EF4-FFF2-40B4-BE49-F238E27FC236}">
                <a16:creationId xmlns:a16="http://schemas.microsoft.com/office/drawing/2014/main" xmlns="" id="{F0959100-9D8C-4EAE-86B1-DA23E270306B}"/>
              </a:ext>
            </a:extLst>
          </p:cNvPr>
          <p:cNvSpPr>
            <a:spLocks noGrp="1"/>
          </p:cNvSpPr>
          <p:nvPr>
            <p:ph idx="1"/>
          </p:nvPr>
        </p:nvSpPr>
        <p:spPr/>
        <p:txBody>
          <a:bodyPr/>
          <a:lstStyle/>
          <a:p>
            <a:pPr algn="just"/>
            <a:r>
              <a:rPr lang="en-US" dirty="0"/>
              <a:t>SP 857 – Fiberglass Reinforced Pipe for Large Diameter Gravity Sanitary Sewer: Payment for installation of manholes (LF) and separate pay item for testing (LF)</a:t>
            </a:r>
          </a:p>
          <a:p>
            <a:pPr algn="just"/>
            <a:r>
              <a:rPr lang="en-US" dirty="0"/>
              <a:t>SP 862 – Abandonment of Sewer Mains and Manholes: Payment for sewer line abandonment is per linear foot complete in place. </a:t>
            </a:r>
          </a:p>
          <a:p>
            <a:endParaRPr lang="en-US" dirty="0"/>
          </a:p>
        </p:txBody>
      </p:sp>
      <p:sp>
        <p:nvSpPr>
          <p:cNvPr id="4" name="Subtitle 3">
            <a:extLst>
              <a:ext uri="{FF2B5EF4-FFF2-40B4-BE49-F238E27FC236}">
                <a16:creationId xmlns:a16="http://schemas.microsoft.com/office/drawing/2014/main" xmlns="" id="{4C8F3150-93EE-40EC-B337-880073270081}"/>
              </a:ext>
            </a:extLst>
          </p:cNvPr>
          <p:cNvSpPr>
            <a:spLocks noGrp="1"/>
          </p:cNvSpPr>
          <p:nvPr>
            <p:ph type="subTitle" idx="13"/>
          </p:nvPr>
        </p:nvSpPr>
        <p:spPr/>
        <p:txBody>
          <a:bodyPr>
            <a:normAutofit lnSpcReduction="10000"/>
          </a:bodyPr>
          <a:lstStyle/>
          <a:p>
            <a:r>
              <a:rPr lang="en-US" dirty="0"/>
              <a:t>Special Provisions</a:t>
            </a:r>
          </a:p>
        </p:txBody>
      </p:sp>
    </p:spTree>
    <p:extLst>
      <p:ext uri="{BB962C8B-B14F-4D97-AF65-F5344CB8AC3E}">
        <p14:creationId xmlns:p14="http://schemas.microsoft.com/office/powerpoint/2010/main" val="1923417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6ECD6-4A6A-451A-BB43-59C5C7405F12}"/>
              </a:ext>
            </a:extLst>
          </p:cNvPr>
          <p:cNvSpPr>
            <a:spLocks noGrp="1"/>
          </p:cNvSpPr>
          <p:nvPr>
            <p:ph type="title"/>
          </p:nvPr>
        </p:nvSpPr>
        <p:spPr/>
        <p:txBody>
          <a:bodyPr/>
          <a:lstStyle/>
          <a:p>
            <a:r>
              <a:rPr lang="en-US" dirty="0"/>
              <a:t>Project Overview</a:t>
            </a:r>
          </a:p>
        </p:txBody>
      </p:sp>
      <p:pic>
        <p:nvPicPr>
          <p:cNvPr id="5" name="Picture 4">
            <a:extLst>
              <a:ext uri="{FF2B5EF4-FFF2-40B4-BE49-F238E27FC236}">
                <a16:creationId xmlns:a16="http://schemas.microsoft.com/office/drawing/2014/main" xmlns="" id="{1AAE36B2-B312-46E0-86AD-AE112EBBC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925" y="1102739"/>
            <a:ext cx="6024663" cy="4937727"/>
          </a:xfrm>
          <a:prstGeom prst="rect">
            <a:avLst/>
          </a:prstGeom>
        </p:spPr>
      </p:pic>
      <p:sp>
        <p:nvSpPr>
          <p:cNvPr id="6" name="Rectangle 5">
            <a:extLst>
              <a:ext uri="{FF2B5EF4-FFF2-40B4-BE49-F238E27FC236}">
                <a16:creationId xmlns:a16="http://schemas.microsoft.com/office/drawing/2014/main" xmlns="" id="{04C2DC34-296E-4F59-9C83-AEC27030A03D}"/>
              </a:ext>
            </a:extLst>
          </p:cNvPr>
          <p:cNvSpPr/>
          <p:nvPr/>
        </p:nvSpPr>
        <p:spPr>
          <a:xfrm>
            <a:off x="6229588" y="949842"/>
            <a:ext cx="5306429" cy="5090624"/>
          </a:xfrm>
          <a:prstGeom prst="rect">
            <a:avLst/>
          </a:prstGeom>
        </p:spPr>
        <p:txBody>
          <a:bodyPr wrap="square">
            <a:spAutoFit/>
          </a:bodyPr>
          <a:lstStyle/>
          <a:p>
            <a:pPr marL="457200" indent="-457200"/>
            <a:r>
              <a:rPr lang="en-US" sz="2800" dirty="0">
                <a:solidFill>
                  <a:schemeClr val="tx1">
                    <a:lumMod val="65000"/>
                    <a:lumOff val="35000"/>
                  </a:schemeClr>
                </a:solidFill>
                <a:latin typeface="Gill Sans MT" panose="020B0502020104020203" pitchFamily="34" charset="0"/>
              </a:rPr>
              <a:t> Approximately 10,400 LF 24-, 36-, and 42-inch Gravity Sanitary Sewer Pipeline</a:t>
            </a:r>
          </a:p>
          <a:p>
            <a:pPr marL="457200" indent="-457200"/>
            <a:r>
              <a:rPr lang="en-US" sz="2800" dirty="0">
                <a:solidFill>
                  <a:schemeClr val="tx1">
                    <a:lumMod val="65000"/>
                    <a:lumOff val="35000"/>
                  </a:schemeClr>
                </a:solidFill>
                <a:latin typeface="Gill Sans MT" panose="020B0502020104020203" pitchFamily="34" charset="0"/>
              </a:rPr>
              <a:t> Along Huebner Creek (Eckhert to Bandera) – All in Floodway</a:t>
            </a:r>
          </a:p>
          <a:p>
            <a:pPr marL="457200" indent="-457200"/>
            <a:r>
              <a:rPr lang="en-US" sz="2800" dirty="0">
                <a:solidFill>
                  <a:schemeClr val="tx1">
                    <a:lumMod val="65000"/>
                    <a:lumOff val="35000"/>
                  </a:schemeClr>
                </a:solidFill>
                <a:latin typeface="Gill Sans MT" panose="020B0502020104020203" pitchFamily="34" charset="0"/>
              </a:rPr>
              <a:t>Project limits are within CoSA and </a:t>
            </a:r>
            <a:r>
              <a:rPr lang="en-US" sz="2800" dirty="0" err="1">
                <a:solidFill>
                  <a:schemeClr val="tx1">
                    <a:lumMod val="65000"/>
                    <a:lumOff val="35000"/>
                  </a:schemeClr>
                </a:solidFill>
                <a:latin typeface="Gill Sans MT" panose="020B0502020104020203" pitchFamily="34" charset="0"/>
              </a:rPr>
              <a:t>CoLV</a:t>
            </a:r>
            <a:r>
              <a:rPr lang="en-US" sz="2800" dirty="0">
                <a:solidFill>
                  <a:schemeClr val="tx1">
                    <a:lumMod val="65000"/>
                    <a:lumOff val="35000"/>
                  </a:schemeClr>
                </a:solidFill>
                <a:latin typeface="Gill Sans MT" panose="020B0502020104020203" pitchFamily="34" charset="0"/>
              </a:rPr>
              <a:t> jurisdiction</a:t>
            </a:r>
          </a:p>
          <a:p>
            <a:pPr marL="457200" indent="-457200"/>
            <a:r>
              <a:rPr lang="en-US" sz="2800" dirty="0">
                <a:solidFill>
                  <a:schemeClr val="tx1">
                    <a:lumMod val="65000"/>
                    <a:lumOff val="35000"/>
                  </a:schemeClr>
                </a:solidFill>
                <a:latin typeface="Gill Sans MT" panose="020B0502020104020203" pitchFamily="34" charset="0"/>
              </a:rPr>
              <a:t>Several tunneled sections within the </a:t>
            </a:r>
            <a:r>
              <a:rPr lang="en-US" sz="2800" dirty="0" err="1">
                <a:solidFill>
                  <a:schemeClr val="tx1">
                    <a:lumMod val="65000"/>
                    <a:lumOff val="35000"/>
                  </a:schemeClr>
                </a:solidFill>
                <a:latin typeface="Gill Sans MT" panose="020B0502020104020203" pitchFamily="34" charset="0"/>
              </a:rPr>
              <a:t>CoLV</a:t>
            </a:r>
            <a:r>
              <a:rPr lang="en-US" sz="2800" dirty="0">
                <a:solidFill>
                  <a:schemeClr val="tx1">
                    <a:lumMod val="65000"/>
                    <a:lumOff val="35000"/>
                  </a:schemeClr>
                </a:solidFill>
                <a:latin typeface="Gill Sans MT" panose="020B0502020104020203" pitchFamily="34" charset="0"/>
              </a:rPr>
              <a:t> near Raymond Rimkus Park and Leon Valley Natural Area</a:t>
            </a:r>
          </a:p>
        </p:txBody>
      </p:sp>
    </p:spTree>
    <p:extLst>
      <p:ext uri="{BB962C8B-B14F-4D97-AF65-F5344CB8AC3E}">
        <p14:creationId xmlns:p14="http://schemas.microsoft.com/office/powerpoint/2010/main" val="194852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Agenda</a:t>
            </a:r>
          </a:p>
        </p:txBody>
      </p:sp>
      <p:sp>
        <p:nvSpPr>
          <p:cNvPr id="3" name="Content Placeholder 2"/>
          <p:cNvSpPr>
            <a:spLocks noGrp="1"/>
          </p:cNvSpPr>
          <p:nvPr>
            <p:ph idx="1"/>
          </p:nvPr>
        </p:nvSpPr>
        <p:spPr>
          <a:xfrm>
            <a:off x="401052" y="950026"/>
            <a:ext cx="11389896" cy="5156305"/>
          </a:xfrm>
        </p:spPr>
        <p:txBody>
          <a:bodyPr numCol="2"/>
          <a:lstStyle/>
          <a:p>
            <a:r>
              <a:rPr lang="en-US" sz="2800" dirty="0"/>
              <a:t>Project Overview</a:t>
            </a:r>
          </a:p>
          <a:p>
            <a:r>
              <a:rPr lang="en-US" sz="2800" dirty="0"/>
              <a:t>Key Project Information</a:t>
            </a:r>
          </a:p>
          <a:p>
            <a:r>
              <a:rPr lang="en-US" sz="2800" dirty="0" smtClean="0"/>
              <a:t>Contract </a:t>
            </a:r>
            <a:r>
              <a:rPr lang="en-US" sz="2800" dirty="0"/>
              <a:t>Requirements</a:t>
            </a:r>
          </a:p>
          <a:p>
            <a:r>
              <a:rPr lang="en-US" sz="2800" dirty="0" smtClean="0"/>
              <a:t>Evaluation </a:t>
            </a:r>
            <a:r>
              <a:rPr lang="en-US" sz="2800" dirty="0"/>
              <a:t>Process</a:t>
            </a:r>
          </a:p>
          <a:p>
            <a:r>
              <a:rPr lang="en-US" sz="2800" dirty="0"/>
              <a:t>Required Experience </a:t>
            </a:r>
          </a:p>
          <a:p>
            <a:r>
              <a:rPr lang="en-US" sz="2800" dirty="0"/>
              <a:t>Evaluation Criteria</a:t>
            </a:r>
          </a:p>
          <a:p>
            <a:r>
              <a:rPr lang="en-US" sz="2800" dirty="0"/>
              <a:t>SMWB</a:t>
            </a:r>
          </a:p>
          <a:p>
            <a:r>
              <a:rPr lang="en-US" sz="2800" dirty="0"/>
              <a:t>Proposal Packet Preparation</a:t>
            </a:r>
          </a:p>
          <a:p>
            <a:r>
              <a:rPr lang="en-US" sz="2800" dirty="0"/>
              <a:t>Additional and Communication Reminders</a:t>
            </a:r>
          </a:p>
          <a:p>
            <a:r>
              <a:rPr lang="en-US" sz="2800" dirty="0"/>
              <a:t>Key </a:t>
            </a:r>
            <a:r>
              <a:rPr lang="en-US" sz="2800" dirty="0" smtClean="0"/>
              <a:t>Dates</a:t>
            </a:r>
          </a:p>
          <a:p>
            <a:r>
              <a:rPr lang="en-US" sz="2800" dirty="0" smtClean="0"/>
              <a:t>Key Dates</a:t>
            </a:r>
          </a:p>
          <a:p>
            <a:r>
              <a:rPr lang="en-US" sz="2800" dirty="0" smtClean="0"/>
              <a:t>Submission Due Date</a:t>
            </a:r>
            <a:endParaRPr lang="en-US" sz="2800" dirty="0"/>
          </a:p>
          <a:p>
            <a:r>
              <a:rPr lang="en-US" sz="2800" dirty="0"/>
              <a:t>Contract Background</a:t>
            </a:r>
          </a:p>
          <a:p>
            <a:r>
              <a:rPr lang="en-US" sz="2800" dirty="0"/>
              <a:t>Contract Requirements</a:t>
            </a:r>
          </a:p>
          <a:p>
            <a:pPr lvl="1"/>
            <a:r>
              <a:rPr lang="en-US" sz="2400" dirty="0"/>
              <a:t>Supplemental Conditions</a:t>
            </a:r>
          </a:p>
          <a:p>
            <a:pPr lvl="1"/>
            <a:r>
              <a:rPr lang="en-US" sz="2400" dirty="0"/>
              <a:t>Special Conditions</a:t>
            </a:r>
          </a:p>
          <a:p>
            <a:pPr lvl="1"/>
            <a:r>
              <a:rPr lang="en-US" sz="2400" dirty="0"/>
              <a:t>Special Provisions</a:t>
            </a:r>
          </a:p>
          <a:p>
            <a:pPr lvl="1"/>
            <a:r>
              <a:rPr lang="en-US" sz="2400" dirty="0"/>
              <a:t>Special Specifications</a:t>
            </a:r>
          </a:p>
          <a:p>
            <a:pPr lvl="1"/>
            <a:r>
              <a:rPr lang="en-US" sz="2400" dirty="0"/>
              <a:t>Additional Project Details</a:t>
            </a:r>
          </a:p>
          <a:p>
            <a:r>
              <a:rPr lang="en-US" sz="2800" dirty="0"/>
              <a:t>Questions</a:t>
            </a:r>
          </a:p>
          <a:p>
            <a:pPr marL="0" indent="0">
              <a:buNone/>
            </a:pPr>
            <a:endParaRPr lang="en-US" dirty="0"/>
          </a:p>
        </p:txBody>
      </p:sp>
    </p:spTree>
    <p:extLst>
      <p:ext uri="{BB962C8B-B14F-4D97-AF65-F5344CB8AC3E}">
        <p14:creationId xmlns:p14="http://schemas.microsoft.com/office/powerpoint/2010/main" val="1731338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2813A-49CF-449A-A9EA-AAE0570918F7}"/>
              </a:ext>
            </a:extLst>
          </p:cNvPr>
          <p:cNvSpPr>
            <a:spLocks noGrp="1"/>
          </p:cNvSpPr>
          <p:nvPr>
            <p:ph type="title"/>
          </p:nvPr>
        </p:nvSpPr>
        <p:spPr/>
        <p:txBody>
          <a:bodyPr/>
          <a:lstStyle/>
          <a:p>
            <a:r>
              <a:rPr lang="en-US" dirty="0"/>
              <a:t>Project Details</a:t>
            </a:r>
          </a:p>
        </p:txBody>
      </p:sp>
      <p:sp>
        <p:nvSpPr>
          <p:cNvPr id="3" name="Content Placeholder 2">
            <a:extLst>
              <a:ext uri="{FF2B5EF4-FFF2-40B4-BE49-F238E27FC236}">
                <a16:creationId xmlns:a16="http://schemas.microsoft.com/office/drawing/2014/main" xmlns="" id="{A4B88AC3-E352-4528-B0A8-D6BE97BA14B3}"/>
              </a:ext>
            </a:extLst>
          </p:cNvPr>
          <p:cNvSpPr>
            <a:spLocks noGrp="1"/>
          </p:cNvSpPr>
          <p:nvPr>
            <p:ph idx="1"/>
          </p:nvPr>
        </p:nvSpPr>
        <p:spPr>
          <a:xfrm>
            <a:off x="609601" y="949842"/>
            <a:ext cx="10972800" cy="4517382"/>
          </a:xfrm>
        </p:spPr>
        <p:txBody>
          <a:bodyPr/>
          <a:lstStyle/>
          <a:p>
            <a:pPr algn="just"/>
            <a:r>
              <a:rPr lang="en-US" sz="2400" b="1" dirty="0"/>
              <a:t>Large Diameter Tunneling</a:t>
            </a:r>
            <a:r>
              <a:rPr lang="en-US" sz="2400" dirty="0"/>
              <a:t> – The alignment includes multiple tunneled segments. The lengths and sizes of these trenchless runs range from ~90 to 900 feet for 54- and 60-inch casing, totaling more than 3,000 linear feet. </a:t>
            </a:r>
          </a:p>
          <a:p>
            <a:pPr lvl="0"/>
            <a:r>
              <a:rPr lang="en-US" sz="2400" b="1" dirty="0"/>
              <a:t>Sanitary Sewer Bypass Pumping </a:t>
            </a:r>
            <a:r>
              <a:rPr lang="en-US" sz="2400" dirty="0"/>
              <a:t>– Bypass pumping is needed at multiple locations along the alignment, with flows as high as 7 million gallons per day (MGD). Bypass pumping to occur within 100-year floodplain.</a:t>
            </a:r>
          </a:p>
          <a:p>
            <a:pPr lvl="0"/>
            <a:r>
              <a:rPr lang="en-US" sz="2400" b="1" dirty="0"/>
              <a:t>Existing Utility Crossings</a:t>
            </a:r>
            <a:r>
              <a:rPr lang="en-US" sz="2400" dirty="0"/>
              <a:t> – The alignment will cross beneath multiple significant utilities, including an existing 24-inch sewer main and 36-inch recycle water main in several locations. Submittals required to identify proposed methods of support and bracing of existing utilities.</a:t>
            </a:r>
          </a:p>
          <a:p>
            <a:endParaRPr lang="en-US" dirty="0"/>
          </a:p>
        </p:txBody>
      </p:sp>
    </p:spTree>
    <p:extLst>
      <p:ext uri="{BB962C8B-B14F-4D97-AF65-F5344CB8AC3E}">
        <p14:creationId xmlns:p14="http://schemas.microsoft.com/office/powerpoint/2010/main" val="3606191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4AF489-EA01-4B2E-A853-EBD3AE9BBA71}"/>
              </a:ext>
            </a:extLst>
          </p:cNvPr>
          <p:cNvSpPr>
            <a:spLocks noGrp="1"/>
          </p:cNvSpPr>
          <p:nvPr>
            <p:ph type="title"/>
          </p:nvPr>
        </p:nvSpPr>
        <p:spPr/>
        <p:txBody>
          <a:bodyPr/>
          <a:lstStyle/>
          <a:p>
            <a:r>
              <a:rPr lang="en-US" dirty="0"/>
              <a:t>Floodway Construction</a:t>
            </a:r>
          </a:p>
        </p:txBody>
      </p:sp>
      <p:sp>
        <p:nvSpPr>
          <p:cNvPr id="3" name="Content Placeholder 2">
            <a:extLst>
              <a:ext uri="{FF2B5EF4-FFF2-40B4-BE49-F238E27FC236}">
                <a16:creationId xmlns:a16="http://schemas.microsoft.com/office/drawing/2014/main" xmlns="" id="{3E509D9D-39AE-45BD-983C-7E0F1D14C6DA}"/>
              </a:ext>
            </a:extLst>
          </p:cNvPr>
          <p:cNvSpPr>
            <a:spLocks noGrp="1"/>
          </p:cNvSpPr>
          <p:nvPr>
            <p:ph idx="1"/>
          </p:nvPr>
        </p:nvSpPr>
        <p:spPr>
          <a:xfrm>
            <a:off x="609601" y="949842"/>
            <a:ext cx="5277853" cy="4744902"/>
          </a:xfrm>
        </p:spPr>
        <p:txBody>
          <a:bodyPr/>
          <a:lstStyle/>
          <a:p>
            <a:r>
              <a:rPr lang="en-US" sz="2400" dirty="0"/>
              <a:t>The alignment lies entirely within 100-year floodplain; with a substantial portion of the sewer main being installed by open trench within the existing creek bed</a:t>
            </a:r>
          </a:p>
          <a:p>
            <a:r>
              <a:rPr lang="en-US" sz="2400" dirty="0"/>
              <a:t>The project site is susceptible to quickly rising water from rainfall events</a:t>
            </a:r>
          </a:p>
          <a:p>
            <a:r>
              <a:rPr lang="en-US" sz="2400" dirty="0"/>
              <a:t>No material shall be stored in the 100-year floodplain longer than the end of the shift in which it was generated </a:t>
            </a:r>
          </a:p>
        </p:txBody>
      </p:sp>
      <p:pic>
        <p:nvPicPr>
          <p:cNvPr id="5" name="Picture 4">
            <a:extLst>
              <a:ext uri="{FF2B5EF4-FFF2-40B4-BE49-F238E27FC236}">
                <a16:creationId xmlns:a16="http://schemas.microsoft.com/office/drawing/2014/main" xmlns="" id="{794390E7-C989-465E-B205-5471585362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4547" y="1258618"/>
            <a:ext cx="5032852" cy="4124853"/>
          </a:xfrm>
          <a:prstGeom prst="rect">
            <a:avLst/>
          </a:prstGeom>
        </p:spPr>
      </p:pic>
    </p:spTree>
    <p:extLst>
      <p:ext uri="{BB962C8B-B14F-4D97-AF65-F5344CB8AC3E}">
        <p14:creationId xmlns:p14="http://schemas.microsoft.com/office/powerpoint/2010/main" val="1416847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85FBAC-C357-4D56-BEF7-60F1CC07B721}"/>
              </a:ext>
            </a:extLst>
          </p:cNvPr>
          <p:cNvSpPr>
            <a:spLocks noGrp="1"/>
          </p:cNvSpPr>
          <p:nvPr>
            <p:ph type="title"/>
          </p:nvPr>
        </p:nvSpPr>
        <p:spPr/>
        <p:txBody>
          <a:bodyPr/>
          <a:lstStyle/>
          <a:p>
            <a:r>
              <a:rPr lang="en-US" dirty="0"/>
              <a:t>Sewer Abandonment</a:t>
            </a:r>
          </a:p>
        </p:txBody>
      </p:sp>
      <p:sp>
        <p:nvSpPr>
          <p:cNvPr id="3" name="Content Placeholder 2">
            <a:extLst>
              <a:ext uri="{FF2B5EF4-FFF2-40B4-BE49-F238E27FC236}">
                <a16:creationId xmlns:a16="http://schemas.microsoft.com/office/drawing/2014/main" xmlns="" id="{E26BB2F4-84C5-4CFD-9AFB-1D53064A6E0F}"/>
              </a:ext>
            </a:extLst>
          </p:cNvPr>
          <p:cNvSpPr>
            <a:spLocks noGrp="1"/>
          </p:cNvSpPr>
          <p:nvPr>
            <p:ph idx="1"/>
          </p:nvPr>
        </p:nvSpPr>
        <p:spPr>
          <a:xfrm>
            <a:off x="609599" y="949842"/>
            <a:ext cx="4749479" cy="4517382"/>
          </a:xfrm>
        </p:spPr>
        <p:txBody>
          <a:bodyPr/>
          <a:lstStyle/>
          <a:p>
            <a:r>
              <a:rPr lang="en-US" dirty="0"/>
              <a:t>Abandon-in-Place for majority of 21-inch and 24-inch sewer mains </a:t>
            </a:r>
          </a:p>
          <a:p>
            <a:r>
              <a:rPr lang="en-US" dirty="0"/>
              <a:t>10,600 LF of sanitary sewer line abandoned</a:t>
            </a:r>
          </a:p>
          <a:p>
            <a:r>
              <a:rPr lang="en-US" dirty="0"/>
              <a:t>7 manholes being removed</a:t>
            </a:r>
          </a:p>
          <a:p>
            <a:endParaRPr lang="en-US" dirty="0"/>
          </a:p>
        </p:txBody>
      </p:sp>
      <p:pic>
        <p:nvPicPr>
          <p:cNvPr id="5" name="Picture 4">
            <a:extLst>
              <a:ext uri="{FF2B5EF4-FFF2-40B4-BE49-F238E27FC236}">
                <a16:creationId xmlns:a16="http://schemas.microsoft.com/office/drawing/2014/main" xmlns="" id="{A02A1256-9B62-4777-A188-261344924CA0}"/>
              </a:ext>
            </a:extLst>
          </p:cNvPr>
          <p:cNvPicPr>
            <a:picLocks noChangeAspect="1"/>
          </p:cNvPicPr>
          <p:nvPr/>
        </p:nvPicPr>
        <p:blipFill>
          <a:blip r:embed="rId2"/>
          <a:stretch>
            <a:fillRect/>
          </a:stretch>
        </p:blipFill>
        <p:spPr>
          <a:xfrm>
            <a:off x="5182084" y="796010"/>
            <a:ext cx="6925036" cy="4499407"/>
          </a:xfrm>
          <a:prstGeom prst="rect">
            <a:avLst/>
          </a:prstGeom>
        </p:spPr>
      </p:pic>
    </p:spTree>
    <p:extLst>
      <p:ext uri="{BB962C8B-B14F-4D97-AF65-F5344CB8AC3E}">
        <p14:creationId xmlns:p14="http://schemas.microsoft.com/office/powerpoint/2010/main" val="1500854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66" y="310806"/>
            <a:ext cx="10787730" cy="674931"/>
          </a:xfrm>
          <a:prstGeom prst="rect">
            <a:avLst/>
          </a:prstGeom>
        </p:spPr>
        <p:txBody>
          <a:bodyPr/>
          <a:lstStyle/>
          <a:p>
            <a:r>
              <a:rPr lang="en-US" dirty="0">
                <a:solidFill>
                  <a:schemeClr val="bg1">
                    <a:lumMod val="50000"/>
                  </a:schemeClr>
                </a:solidFill>
                <a:latin typeface="Gill Sans MT" panose="020B0502020104020203" pitchFamily="34" charset="0"/>
              </a:rPr>
              <a:t>Contractor Access &amp; Work Area Limits</a:t>
            </a:r>
          </a:p>
        </p:txBody>
      </p:sp>
      <p:sp>
        <p:nvSpPr>
          <p:cNvPr id="3" name="Content Placeholder 2"/>
          <p:cNvSpPr>
            <a:spLocks noGrp="1"/>
          </p:cNvSpPr>
          <p:nvPr>
            <p:ph sz="half" idx="1"/>
          </p:nvPr>
        </p:nvSpPr>
        <p:spPr>
          <a:xfrm>
            <a:off x="464951" y="1159727"/>
            <a:ext cx="4902179" cy="4801595"/>
          </a:xfrm>
        </p:spPr>
        <p:txBody>
          <a:bodyPr/>
          <a:lstStyle/>
          <a:p>
            <a:r>
              <a:rPr lang="en-US" dirty="0"/>
              <a:t>Must maintain local traffic access and safety (including temp signage and barricades).</a:t>
            </a:r>
          </a:p>
          <a:p>
            <a:r>
              <a:rPr lang="en-US" dirty="0"/>
              <a:t>Restore site upon completion.</a:t>
            </a:r>
          </a:p>
          <a:p>
            <a:r>
              <a:rPr lang="en-US" dirty="0"/>
              <a:t>Work limited to within temporary and permanent easements as shown on Plans</a:t>
            </a:r>
          </a:p>
          <a:p>
            <a:r>
              <a:rPr lang="en-US" dirty="0"/>
              <a:t>Temporary access from Northwest Little League of San Antonio, Inc. </a:t>
            </a:r>
          </a:p>
        </p:txBody>
      </p:sp>
      <p:pic>
        <p:nvPicPr>
          <p:cNvPr id="4" name="Picture 3">
            <a:extLst>
              <a:ext uri="{FF2B5EF4-FFF2-40B4-BE49-F238E27FC236}">
                <a16:creationId xmlns:a16="http://schemas.microsoft.com/office/drawing/2014/main" xmlns="" id="{01BC06A6-BCBE-494D-81CE-483DE1BA788C}"/>
              </a:ext>
            </a:extLst>
          </p:cNvPr>
          <p:cNvPicPr>
            <a:picLocks noChangeAspect="1"/>
          </p:cNvPicPr>
          <p:nvPr/>
        </p:nvPicPr>
        <p:blipFill>
          <a:blip r:embed="rId2"/>
          <a:stretch>
            <a:fillRect/>
          </a:stretch>
        </p:blipFill>
        <p:spPr>
          <a:xfrm>
            <a:off x="5287617" y="985737"/>
            <a:ext cx="6904383" cy="4536239"/>
          </a:xfrm>
          <a:prstGeom prst="rect">
            <a:avLst/>
          </a:prstGeom>
        </p:spPr>
      </p:pic>
    </p:spTree>
    <p:extLst>
      <p:ext uri="{BB962C8B-B14F-4D97-AF65-F5344CB8AC3E}">
        <p14:creationId xmlns:p14="http://schemas.microsoft.com/office/powerpoint/2010/main" val="3836886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A49B6-1F2E-40DB-8361-2591808C9F9B}"/>
              </a:ext>
            </a:extLst>
          </p:cNvPr>
          <p:cNvSpPr>
            <a:spLocks noGrp="1"/>
          </p:cNvSpPr>
          <p:nvPr>
            <p:ph type="title"/>
          </p:nvPr>
        </p:nvSpPr>
        <p:spPr/>
        <p:txBody>
          <a:bodyPr/>
          <a:lstStyle/>
          <a:p>
            <a:r>
              <a:rPr lang="en-US" dirty="0"/>
              <a:t>Manhole Material Options</a:t>
            </a:r>
          </a:p>
        </p:txBody>
      </p:sp>
      <p:sp>
        <p:nvSpPr>
          <p:cNvPr id="3" name="Content Placeholder 2">
            <a:extLst>
              <a:ext uri="{FF2B5EF4-FFF2-40B4-BE49-F238E27FC236}">
                <a16:creationId xmlns:a16="http://schemas.microsoft.com/office/drawing/2014/main" xmlns="" id="{0C7E44FE-94B1-48D5-8AF7-113E5363C8D4}"/>
              </a:ext>
            </a:extLst>
          </p:cNvPr>
          <p:cNvSpPr>
            <a:spLocks noGrp="1"/>
          </p:cNvSpPr>
          <p:nvPr>
            <p:ph sz="half" idx="1"/>
          </p:nvPr>
        </p:nvSpPr>
        <p:spPr>
          <a:xfrm>
            <a:off x="609600" y="985737"/>
            <a:ext cx="10083800" cy="4975585"/>
          </a:xfrm>
        </p:spPr>
        <p:txBody>
          <a:bodyPr/>
          <a:lstStyle/>
          <a:p>
            <a:r>
              <a:rPr lang="en-US" dirty="0"/>
              <a:t>Mainline Manholes can be either:</a:t>
            </a:r>
          </a:p>
          <a:p>
            <a:pPr lvl="1"/>
            <a:r>
              <a:rPr lang="en-US" dirty="0"/>
              <a:t>853A Fiber-Reinforced Sanitary Sewer Manhole; or</a:t>
            </a:r>
          </a:p>
          <a:p>
            <a:pPr lvl="1"/>
            <a:r>
              <a:rPr lang="en-US" dirty="0"/>
              <a:t>SP850 Polymer Concrete Sanitary Sewer Structure.</a:t>
            </a:r>
          </a:p>
          <a:p>
            <a:pPr lvl="1"/>
            <a:endParaRPr lang="en-US" dirty="0"/>
          </a:p>
          <a:p>
            <a:r>
              <a:rPr lang="en-US" dirty="0"/>
              <a:t>Lateral Line Manholes can be either:</a:t>
            </a:r>
          </a:p>
          <a:p>
            <a:pPr lvl="1"/>
            <a:r>
              <a:rPr lang="en-US" dirty="0"/>
              <a:t>852A Sanitary Sewer Manholes (antimicrobial </a:t>
            </a:r>
            <a:r>
              <a:rPr lang="en-US"/>
              <a:t>additive concrete mix); </a:t>
            </a:r>
            <a:r>
              <a:rPr lang="en-US" dirty="0"/>
              <a:t>or </a:t>
            </a:r>
          </a:p>
          <a:p>
            <a:pPr lvl="1"/>
            <a:r>
              <a:rPr lang="en-US" dirty="0"/>
              <a:t>853A Fiber-Reinforced Sanitary Sewer Manhole.</a:t>
            </a:r>
          </a:p>
          <a:p>
            <a:pPr lvl="1"/>
            <a:endParaRPr lang="en-US" dirty="0"/>
          </a:p>
          <a:p>
            <a:pPr lvl="1"/>
            <a:endParaRPr lang="en-US" dirty="0"/>
          </a:p>
        </p:txBody>
      </p:sp>
    </p:spTree>
    <p:extLst>
      <p:ext uri="{BB962C8B-B14F-4D97-AF65-F5344CB8AC3E}">
        <p14:creationId xmlns:p14="http://schemas.microsoft.com/office/powerpoint/2010/main" val="3584267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BED3211-8776-46D8-97A5-E2FF8BF3520D}"/>
              </a:ext>
            </a:extLst>
          </p:cNvPr>
          <p:cNvPicPr>
            <a:picLocks noChangeAspect="1"/>
          </p:cNvPicPr>
          <p:nvPr/>
        </p:nvPicPr>
        <p:blipFill>
          <a:blip r:embed="rId2"/>
          <a:stretch>
            <a:fillRect/>
          </a:stretch>
        </p:blipFill>
        <p:spPr>
          <a:xfrm>
            <a:off x="8207274" y="310806"/>
            <a:ext cx="3404864" cy="5788268"/>
          </a:xfrm>
          <a:prstGeom prst="rect">
            <a:avLst/>
          </a:prstGeom>
        </p:spPr>
      </p:pic>
      <p:sp>
        <p:nvSpPr>
          <p:cNvPr id="2" name="Title 1"/>
          <p:cNvSpPr>
            <a:spLocks noGrp="1"/>
          </p:cNvSpPr>
          <p:nvPr>
            <p:ph type="title"/>
          </p:nvPr>
        </p:nvSpPr>
        <p:spPr>
          <a:xfrm>
            <a:off x="579862" y="310806"/>
            <a:ext cx="10810033" cy="674931"/>
          </a:xfrm>
          <a:prstGeom prst="rect">
            <a:avLst/>
          </a:prstGeom>
        </p:spPr>
        <p:txBody>
          <a:bodyPr/>
          <a:lstStyle/>
          <a:p>
            <a:r>
              <a:rPr lang="en-US" dirty="0">
                <a:solidFill>
                  <a:schemeClr val="bg1">
                    <a:lumMod val="50000"/>
                  </a:schemeClr>
                </a:solidFill>
                <a:latin typeface="Gill Sans MT" panose="020B0502020104020203" pitchFamily="34" charset="0"/>
              </a:rPr>
              <a:t>Pipe Bedding and Backfill</a:t>
            </a:r>
          </a:p>
        </p:txBody>
      </p:sp>
      <p:sp>
        <p:nvSpPr>
          <p:cNvPr id="3" name="Content Placeholder 2"/>
          <p:cNvSpPr>
            <a:spLocks noGrp="1"/>
          </p:cNvSpPr>
          <p:nvPr>
            <p:ph sz="half" idx="1"/>
          </p:nvPr>
        </p:nvSpPr>
        <p:spPr>
          <a:xfrm>
            <a:off x="464950" y="1215483"/>
            <a:ext cx="6307810" cy="4745839"/>
          </a:xfrm>
        </p:spPr>
        <p:txBody>
          <a:bodyPr/>
          <a:lstStyle/>
          <a:p>
            <a:r>
              <a:rPr lang="en-US" dirty="0"/>
              <a:t>All trenched FRP sewer mains and PVC collector sewer mains have a 2 VF cap of Flowable Fill – 150 psi directly above the initial backfill</a:t>
            </a:r>
          </a:p>
        </p:txBody>
      </p:sp>
      <p:sp>
        <p:nvSpPr>
          <p:cNvPr id="4" name="Rectangle 3">
            <a:extLst>
              <a:ext uri="{FF2B5EF4-FFF2-40B4-BE49-F238E27FC236}">
                <a16:creationId xmlns:a16="http://schemas.microsoft.com/office/drawing/2014/main" xmlns="" id="{8EC5D271-9A57-4519-B9A2-2F1C0B4396A5}"/>
              </a:ext>
            </a:extLst>
          </p:cNvPr>
          <p:cNvSpPr/>
          <p:nvPr/>
        </p:nvSpPr>
        <p:spPr>
          <a:xfrm>
            <a:off x="9378605" y="2077278"/>
            <a:ext cx="881857" cy="697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551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62" y="310806"/>
            <a:ext cx="10810033" cy="674931"/>
          </a:xfrm>
          <a:prstGeom prst="rect">
            <a:avLst/>
          </a:prstGeom>
        </p:spPr>
        <p:txBody>
          <a:bodyPr/>
          <a:lstStyle/>
          <a:p>
            <a:r>
              <a:rPr lang="en-US" dirty="0">
                <a:solidFill>
                  <a:schemeClr val="bg1">
                    <a:lumMod val="50000"/>
                  </a:schemeClr>
                </a:solidFill>
                <a:latin typeface="Gill Sans MT" panose="020B0502020104020203" pitchFamily="34" charset="0"/>
              </a:rPr>
              <a:t>Manhole Venting</a:t>
            </a:r>
          </a:p>
        </p:txBody>
      </p:sp>
      <p:sp>
        <p:nvSpPr>
          <p:cNvPr id="3" name="Content Placeholder 2"/>
          <p:cNvSpPr>
            <a:spLocks noGrp="1"/>
          </p:cNvSpPr>
          <p:nvPr>
            <p:ph sz="half" idx="1"/>
          </p:nvPr>
        </p:nvSpPr>
        <p:spPr>
          <a:xfrm>
            <a:off x="464950" y="1180407"/>
            <a:ext cx="5757430" cy="4780915"/>
          </a:xfrm>
        </p:spPr>
        <p:txBody>
          <a:bodyPr/>
          <a:lstStyle/>
          <a:p>
            <a:r>
              <a:rPr lang="en-US" dirty="0"/>
              <a:t>Manhole vent lines (7) installed minimum of 1’ above 100-year water surface elevation where shown</a:t>
            </a:r>
          </a:p>
          <a:p>
            <a:r>
              <a:rPr lang="en-US" dirty="0"/>
              <a:t>Connected to adjacent  manholes identified in plans</a:t>
            </a:r>
          </a:p>
        </p:txBody>
      </p:sp>
      <p:sp>
        <p:nvSpPr>
          <p:cNvPr id="7" name="TextBox 6">
            <a:extLst>
              <a:ext uri="{FF2B5EF4-FFF2-40B4-BE49-F238E27FC236}">
                <a16:creationId xmlns:a16="http://schemas.microsoft.com/office/drawing/2014/main" xmlns="" id="{ED62D936-5852-4FEA-860C-84F78C98CCA6}"/>
              </a:ext>
            </a:extLst>
          </p:cNvPr>
          <p:cNvSpPr txBox="1"/>
          <p:nvPr/>
        </p:nvSpPr>
        <p:spPr>
          <a:xfrm>
            <a:off x="7190099" y="4720804"/>
            <a:ext cx="3725187" cy="473976"/>
          </a:xfrm>
          <a:prstGeom prst="rect">
            <a:avLst/>
          </a:prstGeom>
          <a:noFill/>
        </p:spPr>
        <p:txBody>
          <a:bodyPr wrap="none" rtlCol="0">
            <a:spAutoFit/>
          </a:bodyPr>
          <a:lstStyle/>
          <a:p>
            <a:pPr algn="ctr">
              <a:buNone/>
            </a:pPr>
            <a:r>
              <a:rPr lang="en-US" sz="1400" u="sng" dirty="0">
                <a:solidFill>
                  <a:schemeClr val="tx1"/>
                </a:solidFill>
                <a:latin typeface="+mn-lt"/>
              </a:rPr>
              <a:t>SEWER MAIN VENTED MANHOLE DETAIL</a:t>
            </a:r>
          </a:p>
          <a:p>
            <a:pPr algn="ctr">
              <a:buNone/>
            </a:pPr>
            <a:r>
              <a:rPr lang="en-US" sz="900" dirty="0">
                <a:solidFill>
                  <a:schemeClr val="tx1"/>
                </a:solidFill>
                <a:latin typeface="+mn-lt"/>
              </a:rPr>
              <a:t>N.T.S.</a:t>
            </a:r>
          </a:p>
        </p:txBody>
      </p:sp>
      <p:pic>
        <p:nvPicPr>
          <p:cNvPr id="6" name="Picture 5">
            <a:extLst>
              <a:ext uri="{FF2B5EF4-FFF2-40B4-BE49-F238E27FC236}">
                <a16:creationId xmlns:a16="http://schemas.microsoft.com/office/drawing/2014/main" xmlns="" id="{C9F10A0F-CCF0-46CC-8639-D88EA822A483}"/>
              </a:ext>
            </a:extLst>
          </p:cNvPr>
          <p:cNvPicPr>
            <a:picLocks noChangeAspect="1"/>
          </p:cNvPicPr>
          <p:nvPr/>
        </p:nvPicPr>
        <p:blipFill>
          <a:blip r:embed="rId2"/>
          <a:stretch>
            <a:fillRect/>
          </a:stretch>
        </p:blipFill>
        <p:spPr>
          <a:xfrm>
            <a:off x="5846955" y="896678"/>
            <a:ext cx="6050184" cy="3736549"/>
          </a:xfrm>
          <a:prstGeom prst="rect">
            <a:avLst/>
          </a:prstGeom>
        </p:spPr>
      </p:pic>
    </p:spTree>
    <p:extLst>
      <p:ext uri="{BB962C8B-B14F-4D97-AF65-F5344CB8AC3E}">
        <p14:creationId xmlns:p14="http://schemas.microsoft.com/office/powerpoint/2010/main" val="4093644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Project Details</a:t>
            </a:r>
          </a:p>
        </p:txBody>
      </p:sp>
      <p:sp>
        <p:nvSpPr>
          <p:cNvPr id="3" name="Content Placeholder 2"/>
          <p:cNvSpPr>
            <a:spLocks noGrp="1"/>
          </p:cNvSpPr>
          <p:nvPr>
            <p:ph idx="1"/>
          </p:nvPr>
        </p:nvSpPr>
        <p:spPr>
          <a:xfrm>
            <a:off x="609600" y="1103971"/>
            <a:ext cx="11099180" cy="4857351"/>
          </a:xfrm>
        </p:spPr>
        <p:txBody>
          <a:bodyPr/>
          <a:lstStyle/>
          <a:p>
            <a:r>
              <a:rPr lang="en-US" dirty="0"/>
              <a:t>Easements – Work limited to within areas shown on Plans and per the Supplemental Conditions, T-Posts are to be used by the Contractor to establish easement boundaries</a:t>
            </a:r>
          </a:p>
          <a:p>
            <a:r>
              <a:rPr lang="en-US" dirty="0" err="1"/>
              <a:t>CoSA</a:t>
            </a:r>
            <a:r>
              <a:rPr lang="en-US" dirty="0"/>
              <a:t> and </a:t>
            </a:r>
            <a:r>
              <a:rPr lang="en-US" dirty="0" err="1"/>
              <a:t>CoLV</a:t>
            </a:r>
            <a:r>
              <a:rPr lang="en-US" dirty="0"/>
              <a:t> Floodplain Development Permits – Work area subject to periodic inundation</a:t>
            </a:r>
          </a:p>
          <a:p>
            <a:r>
              <a:rPr lang="en-US" dirty="0" err="1"/>
              <a:t>CoSA</a:t>
            </a:r>
            <a:r>
              <a:rPr lang="en-US" dirty="0"/>
              <a:t> and </a:t>
            </a:r>
            <a:r>
              <a:rPr lang="en-US" dirty="0" err="1"/>
              <a:t>CoLV</a:t>
            </a:r>
            <a:r>
              <a:rPr lang="en-US" dirty="0"/>
              <a:t> Tree Permits – Pre-construction field meeting with </a:t>
            </a:r>
            <a:r>
              <a:rPr lang="en-US" dirty="0" err="1"/>
              <a:t>CoSA</a:t>
            </a:r>
            <a:r>
              <a:rPr lang="en-US" dirty="0"/>
              <a:t> Arborist and City of Leon Valley Arborist</a:t>
            </a:r>
          </a:p>
          <a:p>
            <a:r>
              <a:rPr lang="en-US" dirty="0" err="1"/>
              <a:t>CoLV</a:t>
            </a:r>
            <a:r>
              <a:rPr lang="en-US" dirty="0"/>
              <a:t> Jurisdiction – Additional Coordination</a:t>
            </a:r>
          </a:p>
        </p:txBody>
      </p:sp>
    </p:spTree>
    <p:extLst>
      <p:ext uri="{BB962C8B-B14F-4D97-AF65-F5344CB8AC3E}">
        <p14:creationId xmlns:p14="http://schemas.microsoft.com/office/powerpoint/2010/main" val="3306091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538355"/>
            <a:ext cx="12192000" cy="1319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599" y="274638"/>
            <a:ext cx="11389896" cy="675389"/>
          </a:xfrm>
          <a:prstGeom prst="rect">
            <a:avLst/>
          </a:prstGeom>
        </p:spPr>
        <p:txBody>
          <a:bodyPr/>
          <a:lstStyle/>
          <a:p>
            <a:r>
              <a:rPr lang="en-US" dirty="0"/>
              <a:t>Upstream Tie-In Point</a:t>
            </a:r>
          </a:p>
        </p:txBody>
      </p:sp>
      <p:pic>
        <p:nvPicPr>
          <p:cNvPr id="4" name="Picture 3">
            <a:extLst>
              <a:ext uri="{FF2B5EF4-FFF2-40B4-BE49-F238E27FC236}">
                <a16:creationId xmlns:a16="http://schemas.microsoft.com/office/drawing/2014/main" xmlns="" id="{D586FE83-DE15-43D0-8D39-01E020104062}"/>
              </a:ext>
            </a:extLst>
          </p:cNvPr>
          <p:cNvPicPr>
            <a:picLocks noChangeAspect="1"/>
          </p:cNvPicPr>
          <p:nvPr/>
        </p:nvPicPr>
        <p:blipFill>
          <a:blip r:embed="rId3"/>
          <a:stretch>
            <a:fillRect/>
          </a:stretch>
        </p:blipFill>
        <p:spPr>
          <a:xfrm>
            <a:off x="5791804" y="1104807"/>
            <a:ext cx="5618318" cy="4987880"/>
          </a:xfrm>
          <a:prstGeom prst="rect">
            <a:avLst/>
          </a:prstGeom>
          <a:ln>
            <a:solidFill>
              <a:schemeClr val="tx1"/>
            </a:solidFill>
          </a:ln>
        </p:spPr>
      </p:pic>
      <p:pic>
        <p:nvPicPr>
          <p:cNvPr id="8" name="Picture 7">
            <a:extLst>
              <a:ext uri="{FF2B5EF4-FFF2-40B4-BE49-F238E27FC236}">
                <a16:creationId xmlns:a16="http://schemas.microsoft.com/office/drawing/2014/main" xmlns="" id="{B73FAE62-2D2A-4F66-8544-CA9FCEA8B232}"/>
              </a:ext>
            </a:extLst>
          </p:cNvPr>
          <p:cNvPicPr>
            <a:picLocks noChangeAspect="1"/>
          </p:cNvPicPr>
          <p:nvPr/>
        </p:nvPicPr>
        <p:blipFill>
          <a:blip r:embed="rId4"/>
          <a:stretch>
            <a:fillRect/>
          </a:stretch>
        </p:blipFill>
        <p:spPr>
          <a:xfrm>
            <a:off x="9413391" y="5379871"/>
            <a:ext cx="754339" cy="712816"/>
          </a:xfrm>
          <a:prstGeom prst="rect">
            <a:avLst/>
          </a:prstGeom>
        </p:spPr>
      </p:pic>
      <p:pic>
        <p:nvPicPr>
          <p:cNvPr id="9" name="Picture 8">
            <a:extLst>
              <a:ext uri="{FF2B5EF4-FFF2-40B4-BE49-F238E27FC236}">
                <a16:creationId xmlns:a16="http://schemas.microsoft.com/office/drawing/2014/main" xmlns="" id="{E135FC9C-E15B-44E2-B138-89ACC6411FAA}"/>
              </a:ext>
            </a:extLst>
          </p:cNvPr>
          <p:cNvPicPr>
            <a:picLocks noChangeAspect="1"/>
          </p:cNvPicPr>
          <p:nvPr/>
        </p:nvPicPr>
        <p:blipFill>
          <a:blip r:embed="rId5"/>
          <a:stretch>
            <a:fillRect/>
          </a:stretch>
        </p:blipFill>
        <p:spPr>
          <a:xfrm>
            <a:off x="605771" y="1560443"/>
            <a:ext cx="4580263" cy="4248564"/>
          </a:xfrm>
          <a:prstGeom prst="rect">
            <a:avLst/>
          </a:prstGeom>
        </p:spPr>
      </p:pic>
      <p:sp>
        <p:nvSpPr>
          <p:cNvPr id="7" name="5-Point Star 6"/>
          <p:cNvSpPr/>
          <p:nvPr/>
        </p:nvSpPr>
        <p:spPr>
          <a:xfrm>
            <a:off x="2709504" y="3267953"/>
            <a:ext cx="288899" cy="2814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872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538355"/>
            <a:ext cx="12192000" cy="1319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599" y="274638"/>
            <a:ext cx="11389896" cy="675389"/>
          </a:xfrm>
          <a:prstGeom prst="rect">
            <a:avLst/>
          </a:prstGeom>
        </p:spPr>
        <p:txBody>
          <a:bodyPr/>
          <a:lstStyle/>
          <a:p>
            <a:r>
              <a:rPr lang="en-US" dirty="0"/>
              <a:t>Downstream Tie-in Point</a:t>
            </a:r>
          </a:p>
        </p:txBody>
      </p:sp>
      <p:pic>
        <p:nvPicPr>
          <p:cNvPr id="8" name="Picture 7">
            <a:extLst>
              <a:ext uri="{FF2B5EF4-FFF2-40B4-BE49-F238E27FC236}">
                <a16:creationId xmlns:a16="http://schemas.microsoft.com/office/drawing/2014/main" xmlns="" id="{59357B61-7178-4F97-B773-2BDAD51CEA92}"/>
              </a:ext>
            </a:extLst>
          </p:cNvPr>
          <p:cNvPicPr>
            <a:picLocks noChangeAspect="1"/>
          </p:cNvPicPr>
          <p:nvPr/>
        </p:nvPicPr>
        <p:blipFill>
          <a:blip r:embed="rId2"/>
          <a:stretch>
            <a:fillRect/>
          </a:stretch>
        </p:blipFill>
        <p:spPr>
          <a:xfrm>
            <a:off x="6172201" y="1297795"/>
            <a:ext cx="5416826" cy="5119043"/>
          </a:xfrm>
          <a:prstGeom prst="rect">
            <a:avLst/>
          </a:prstGeom>
          <a:ln>
            <a:solidFill>
              <a:schemeClr val="tx1"/>
            </a:solidFill>
          </a:ln>
        </p:spPr>
      </p:pic>
      <p:pic>
        <p:nvPicPr>
          <p:cNvPr id="9" name="Picture 8">
            <a:extLst>
              <a:ext uri="{FF2B5EF4-FFF2-40B4-BE49-F238E27FC236}">
                <a16:creationId xmlns:a16="http://schemas.microsoft.com/office/drawing/2014/main" xmlns="" id="{70809292-C185-4056-8EB3-4D72944B3387}"/>
              </a:ext>
            </a:extLst>
          </p:cNvPr>
          <p:cNvPicPr>
            <a:picLocks noChangeAspect="1"/>
          </p:cNvPicPr>
          <p:nvPr/>
        </p:nvPicPr>
        <p:blipFill>
          <a:blip r:embed="rId3"/>
          <a:stretch>
            <a:fillRect/>
          </a:stretch>
        </p:blipFill>
        <p:spPr>
          <a:xfrm>
            <a:off x="134712" y="1365643"/>
            <a:ext cx="5066829" cy="4983345"/>
          </a:xfrm>
          <a:prstGeom prst="rect">
            <a:avLst/>
          </a:prstGeom>
        </p:spPr>
      </p:pic>
      <p:sp>
        <p:nvSpPr>
          <p:cNvPr id="7" name="5-Point Star 6"/>
          <p:cNvSpPr/>
          <p:nvPr/>
        </p:nvSpPr>
        <p:spPr>
          <a:xfrm>
            <a:off x="3397513" y="3857315"/>
            <a:ext cx="288899" cy="2814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861051D6-6C77-4E7E-AA69-99497BAB37B6}"/>
              </a:ext>
            </a:extLst>
          </p:cNvPr>
          <p:cNvPicPr>
            <a:picLocks noChangeAspect="1"/>
          </p:cNvPicPr>
          <p:nvPr/>
        </p:nvPicPr>
        <p:blipFill>
          <a:blip r:embed="rId4"/>
          <a:stretch>
            <a:fillRect/>
          </a:stretch>
        </p:blipFill>
        <p:spPr>
          <a:xfrm>
            <a:off x="10500023" y="1365643"/>
            <a:ext cx="873718" cy="675389"/>
          </a:xfrm>
          <a:prstGeom prst="rect">
            <a:avLst/>
          </a:prstGeom>
        </p:spPr>
      </p:pic>
    </p:spTree>
    <p:extLst>
      <p:ext uri="{BB962C8B-B14F-4D97-AF65-F5344CB8AC3E}">
        <p14:creationId xmlns:p14="http://schemas.microsoft.com/office/powerpoint/2010/main" val="232308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a:xfrm>
            <a:off x="609599" y="1050068"/>
            <a:ext cx="10972800" cy="4855687"/>
          </a:xfrm>
        </p:spPr>
        <p:txBody>
          <a:bodyPr/>
          <a:lstStyle/>
          <a:p>
            <a:r>
              <a:rPr lang="en-US" sz="2800" dirty="0"/>
              <a:t>Upsizing approximately 2 miles of 21-inch and 24-inch sewer mains with 24-, 36-, and 42-inch gravity sanitary sewer pipelines.</a:t>
            </a:r>
          </a:p>
          <a:p>
            <a:r>
              <a:rPr lang="en-US" sz="2800" dirty="0"/>
              <a:t>Installation of large diameter sewer at depths of up to 25 ft</a:t>
            </a:r>
          </a:p>
          <a:p>
            <a:r>
              <a:rPr lang="en-US" sz="2800" dirty="0"/>
              <a:t>Installation of sewer within the 100-yr floodplain</a:t>
            </a:r>
          </a:p>
          <a:p>
            <a:r>
              <a:rPr lang="en-US" sz="2800" dirty="0"/>
              <a:t>Narrow construction corridor, along Huebner Creek</a:t>
            </a:r>
          </a:p>
          <a:p>
            <a:r>
              <a:rPr lang="en-US" sz="2800" dirty="0"/>
              <a:t>Existing utilities that must remain in service</a:t>
            </a:r>
          </a:p>
          <a:p>
            <a:r>
              <a:rPr lang="en-US" sz="2800" dirty="0"/>
              <a:t>Bypass pumping for large and small sewer lines within the 100-yr floodplain</a:t>
            </a:r>
          </a:p>
          <a:p>
            <a:r>
              <a:rPr lang="en-US" sz="2800" dirty="0"/>
              <a:t>Coordination with CoSA, SARA, and City of Leon Valley</a:t>
            </a:r>
          </a:p>
          <a:p>
            <a:endParaRPr lang="en-US" dirty="0"/>
          </a:p>
          <a:p>
            <a:pPr lvl="1"/>
            <a:endParaRPr lang="en-US" dirty="0"/>
          </a:p>
          <a:p>
            <a:endParaRPr lang="en-US" sz="2400" dirty="0"/>
          </a:p>
          <a:p>
            <a:pPr marL="0" indent="0">
              <a:buNone/>
            </a:pPr>
            <a:endParaRPr lang="en-US" dirty="0"/>
          </a:p>
        </p:txBody>
      </p:sp>
    </p:spTree>
    <p:extLst>
      <p:ext uri="{BB962C8B-B14F-4D97-AF65-F5344CB8AC3E}">
        <p14:creationId xmlns:p14="http://schemas.microsoft.com/office/powerpoint/2010/main" val="3416067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9896" cy="675389"/>
          </a:xfrm>
          <a:prstGeom prst="rect">
            <a:avLst/>
          </a:prstGeom>
        </p:spPr>
        <p:txBody>
          <a:bodyPr/>
          <a:lstStyle/>
          <a:p>
            <a:r>
              <a:rPr lang="en-US" dirty="0"/>
              <a:t>Special Conditions – Rock Excavation</a:t>
            </a:r>
          </a:p>
        </p:txBody>
      </p:sp>
      <p:sp>
        <p:nvSpPr>
          <p:cNvPr id="5" name="Content Placeholder 4">
            <a:extLst>
              <a:ext uri="{FF2B5EF4-FFF2-40B4-BE49-F238E27FC236}">
                <a16:creationId xmlns:a16="http://schemas.microsoft.com/office/drawing/2014/main" xmlns="" id="{92445E85-6952-4BDC-BEEE-3A1152DEF6C5}"/>
              </a:ext>
            </a:extLst>
          </p:cNvPr>
          <p:cNvSpPr>
            <a:spLocks noGrp="1"/>
          </p:cNvSpPr>
          <p:nvPr>
            <p:ph idx="1"/>
          </p:nvPr>
        </p:nvSpPr>
        <p:spPr>
          <a:xfrm>
            <a:off x="192505" y="950027"/>
            <a:ext cx="5398067" cy="5011295"/>
          </a:xfrm>
        </p:spPr>
        <p:txBody>
          <a:bodyPr/>
          <a:lstStyle/>
          <a:p>
            <a:r>
              <a:rPr lang="en-US" sz="2800" dirty="0"/>
              <a:t>Refer to Special Conditions for requirements</a:t>
            </a:r>
          </a:p>
          <a:p>
            <a:r>
              <a:rPr lang="en-US" sz="2800" dirty="0"/>
              <a:t>Marlstone was encountered in our borings at relatively shallow depths.</a:t>
            </a:r>
          </a:p>
          <a:p>
            <a:r>
              <a:rPr lang="en-US" sz="2800" dirty="0"/>
              <a:t>The need for rock excavation equipment should be anticipated for construction at this site.</a:t>
            </a:r>
          </a:p>
          <a:p>
            <a:r>
              <a:rPr lang="en-US" sz="2800" dirty="0"/>
              <a:t>The additional cost for this work is incidental to pipe installation line items.</a:t>
            </a:r>
          </a:p>
          <a:p>
            <a:endParaRPr lang="en-US" sz="2800" dirty="0"/>
          </a:p>
        </p:txBody>
      </p:sp>
      <p:sp>
        <p:nvSpPr>
          <p:cNvPr id="8" name="Content Placeholder 2">
            <a:extLst>
              <a:ext uri="{FF2B5EF4-FFF2-40B4-BE49-F238E27FC236}">
                <a16:creationId xmlns:a16="http://schemas.microsoft.com/office/drawing/2014/main" xmlns="" id="{BCA2AA72-740C-480F-A757-9C5E84AD1CC2}"/>
              </a:ext>
            </a:extLst>
          </p:cNvPr>
          <p:cNvSpPr txBox="1">
            <a:spLocks/>
          </p:cNvSpPr>
          <p:nvPr/>
        </p:nvSpPr>
        <p:spPr>
          <a:xfrm>
            <a:off x="609599" y="985737"/>
            <a:ext cx="6405923" cy="49755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endParaRPr lang="en-US" dirty="0"/>
          </a:p>
        </p:txBody>
      </p:sp>
      <p:pic>
        <p:nvPicPr>
          <p:cNvPr id="3" name="Picture 2">
            <a:extLst>
              <a:ext uri="{FF2B5EF4-FFF2-40B4-BE49-F238E27FC236}">
                <a16:creationId xmlns:a16="http://schemas.microsoft.com/office/drawing/2014/main" xmlns="" id="{D75B1C7F-23F7-48CC-8A58-AB85B376D4AD}"/>
              </a:ext>
            </a:extLst>
          </p:cNvPr>
          <p:cNvPicPr>
            <a:picLocks noChangeAspect="1"/>
          </p:cNvPicPr>
          <p:nvPr/>
        </p:nvPicPr>
        <p:blipFill>
          <a:blip r:embed="rId2"/>
          <a:stretch>
            <a:fillRect/>
          </a:stretch>
        </p:blipFill>
        <p:spPr>
          <a:xfrm>
            <a:off x="5467166" y="1133208"/>
            <a:ext cx="6679799" cy="4353066"/>
          </a:xfrm>
          <a:prstGeom prst="rect">
            <a:avLst/>
          </a:prstGeom>
        </p:spPr>
      </p:pic>
    </p:spTree>
    <p:extLst>
      <p:ext uri="{BB962C8B-B14F-4D97-AF65-F5344CB8AC3E}">
        <p14:creationId xmlns:p14="http://schemas.microsoft.com/office/powerpoint/2010/main" val="1427989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br>
              <a:rPr lang="en-US" dirty="0"/>
            </a:br>
            <a:endParaRPr lang="en-US" dirty="0"/>
          </a:p>
        </p:txBody>
      </p:sp>
      <p:sp>
        <p:nvSpPr>
          <p:cNvPr id="3" name="Content Placeholder 2"/>
          <p:cNvSpPr>
            <a:spLocks noGrp="1"/>
          </p:cNvSpPr>
          <p:nvPr>
            <p:ph idx="1"/>
          </p:nvPr>
        </p:nvSpPr>
        <p:spPr>
          <a:xfrm>
            <a:off x="609600" y="950027"/>
            <a:ext cx="10994967" cy="5011295"/>
          </a:xfrm>
        </p:spPr>
        <p:txBody>
          <a:bodyPr/>
          <a:lstStyle/>
          <a:p>
            <a:r>
              <a:rPr lang="en-US" sz="2800" dirty="0"/>
              <a:t>Submitted no later than April 14, 2021 at 4:00 PM CDT</a:t>
            </a:r>
          </a:p>
          <a:p>
            <a:r>
              <a:rPr lang="en-US" sz="2800" dirty="0"/>
              <a:t>Identify solicitation number </a:t>
            </a:r>
          </a:p>
          <a:p>
            <a:r>
              <a:rPr lang="en-US" sz="2800" dirty="0"/>
              <a:t>Must be submitted in writing:</a:t>
            </a:r>
          </a:p>
          <a:p>
            <a:pPr marL="0" indent="0">
              <a:buNone/>
            </a:pPr>
            <a:endParaRPr lang="en-US" sz="2000" b="1" dirty="0"/>
          </a:p>
          <a:p>
            <a:pPr marL="457200" lvl="1" indent="0" algn="ctr">
              <a:buNone/>
            </a:pPr>
            <a:r>
              <a:rPr lang="en-US" sz="2400" b="1" dirty="0"/>
              <a:t>Roxanne L. Lockhart</a:t>
            </a:r>
          </a:p>
          <a:p>
            <a:pPr marL="457200" lvl="1" indent="0" algn="ctr">
              <a:buNone/>
            </a:pPr>
            <a:r>
              <a:rPr lang="en-US" sz="2400" b="1" dirty="0"/>
              <a:t>Contract Administrator</a:t>
            </a:r>
          </a:p>
          <a:p>
            <a:pPr marL="457200" lvl="1" indent="0" algn="ctr">
              <a:buNone/>
            </a:pPr>
            <a:r>
              <a:rPr lang="en-US" sz="2400" dirty="0"/>
              <a:t>Contract Administration Department</a:t>
            </a:r>
          </a:p>
          <a:p>
            <a:pPr marL="457200" lvl="1" indent="0" algn="ctr">
              <a:buNone/>
            </a:pPr>
            <a:r>
              <a:rPr lang="en-US" sz="2400" dirty="0"/>
              <a:t>San Antonio Water System</a:t>
            </a:r>
          </a:p>
          <a:p>
            <a:pPr marL="457200" lvl="1" indent="0" algn="ctr">
              <a:buNone/>
              <a:tabLst>
                <a:tab pos="2743200" algn="ctr"/>
                <a:tab pos="8229600" algn="ctr"/>
              </a:tabLst>
            </a:pPr>
            <a:r>
              <a:rPr lang="en-US" sz="2400" dirty="0"/>
              <a:t>Roxanne.lockhart@saws.org</a:t>
            </a:r>
          </a:p>
          <a:p>
            <a:pPr marL="457200" lvl="1" indent="0" algn="ctr">
              <a:buNone/>
              <a:tabLst>
                <a:tab pos="2743200" algn="ctr"/>
                <a:tab pos="8229600" algn="ctr"/>
              </a:tabLst>
            </a:pPr>
            <a:r>
              <a:rPr lang="en-US" sz="2400" dirty="0"/>
              <a:t>Fax: (210) 233-4438</a:t>
            </a:r>
          </a:p>
          <a:p>
            <a:endParaRPr lang="en-US" dirty="0"/>
          </a:p>
        </p:txBody>
      </p:sp>
    </p:spTree>
    <p:extLst>
      <p:ext uri="{BB962C8B-B14F-4D97-AF65-F5344CB8AC3E}">
        <p14:creationId xmlns:p14="http://schemas.microsoft.com/office/powerpoint/2010/main" val="1677350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10653"/>
            <a:ext cx="10574956" cy="4957756"/>
          </a:xfrm>
        </p:spPr>
        <p:txBody>
          <a:bodyPr/>
          <a:lstStyle/>
          <a:p>
            <a:pPr marL="0" indent="0">
              <a:buNone/>
            </a:pPr>
            <a:r>
              <a:rPr lang="en-US" dirty="0"/>
              <a:t>				</a:t>
            </a:r>
          </a:p>
          <a:p>
            <a:pPr marL="0" indent="0">
              <a:buNone/>
            </a:pPr>
            <a:endParaRPr lang="en-US" sz="5400" dirty="0"/>
          </a:p>
          <a:p>
            <a:pPr marL="0" indent="0">
              <a:buNone/>
            </a:pPr>
            <a:r>
              <a:rPr lang="en-US" sz="5400" dirty="0"/>
              <a:t>                   </a:t>
            </a:r>
            <a:r>
              <a:rPr lang="en-US" sz="5400" dirty="0">
                <a:solidFill>
                  <a:schemeClr val="accent5">
                    <a:lumMod val="75000"/>
                  </a:schemeClr>
                </a:solidFill>
              </a:rPr>
              <a:t>Questions? </a:t>
            </a:r>
          </a:p>
          <a:p>
            <a:pPr marL="0" indent="0">
              <a:buNone/>
            </a:pPr>
            <a:endParaRPr lang="en-US" sz="2000" dirty="0"/>
          </a:p>
          <a:p>
            <a:pPr marL="0" indent="0">
              <a:buNone/>
            </a:pPr>
            <a:endParaRPr lang="en-US" sz="2000" dirty="0"/>
          </a:p>
          <a:p>
            <a:pPr marL="0" indent="0">
              <a:buNone/>
            </a:pPr>
            <a:r>
              <a:rPr lang="en-US" sz="2000" dirty="0"/>
              <a:t>Oral statements or discussion during the pre-proposal meeting will not be binding, nor will it change or affect the terms or conditions within the Plans and Specifications for this Project. Changes, if any, will be addressed only via an Addendum.</a:t>
            </a:r>
          </a:p>
          <a:p>
            <a:pPr marL="0" indent="0">
              <a:buNone/>
            </a:pPr>
            <a:endParaRPr lang="en-US" sz="2000" dirty="0"/>
          </a:p>
        </p:txBody>
      </p:sp>
    </p:spTree>
    <p:extLst>
      <p:ext uri="{BB962C8B-B14F-4D97-AF65-F5344CB8AC3E}">
        <p14:creationId xmlns:p14="http://schemas.microsoft.com/office/powerpoint/2010/main" val="1594141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2844F-B30B-4B42-9EC3-2202E170C738}"/>
              </a:ext>
            </a:extLst>
          </p:cNvPr>
          <p:cNvSpPr>
            <a:spLocks noGrp="1"/>
          </p:cNvSpPr>
          <p:nvPr>
            <p:ph type="title"/>
          </p:nvPr>
        </p:nvSpPr>
        <p:spPr>
          <a:prstGeom prst="rect">
            <a:avLst/>
          </a:prstGeom>
        </p:spPr>
        <p:txBody>
          <a:bodyPr/>
          <a:lstStyle/>
          <a:p>
            <a:pPr algn="ctr"/>
            <a:r>
              <a:rPr lang="en-US" sz="3600" b="0" dirty="0">
                <a:solidFill>
                  <a:schemeClr val="bg1"/>
                </a:solidFill>
                <a:latin typeface="Gill Sans MT" panose="020B0502020104020203" pitchFamily="34" charset="0"/>
              </a:rPr>
              <a:t>	W-2: Huebner Creek – Eckhert to Bandera</a:t>
            </a:r>
          </a:p>
        </p:txBody>
      </p:sp>
      <p:sp>
        <p:nvSpPr>
          <p:cNvPr id="3" name="Content Placeholder 2">
            <a:extLst>
              <a:ext uri="{FF2B5EF4-FFF2-40B4-BE49-F238E27FC236}">
                <a16:creationId xmlns:a16="http://schemas.microsoft.com/office/drawing/2014/main" xmlns="" id="{0A3509DF-79BE-439E-BDD2-63E18A3B3CDE}"/>
              </a:ext>
            </a:extLst>
          </p:cNvPr>
          <p:cNvSpPr>
            <a:spLocks noGrp="1"/>
          </p:cNvSpPr>
          <p:nvPr>
            <p:ph idx="1"/>
          </p:nvPr>
        </p:nvSpPr>
        <p:spPr>
          <a:prstGeom prst="rect">
            <a:avLst/>
          </a:prstGeom>
        </p:spPr>
        <p:txBody>
          <a:bodyPr/>
          <a:lstStyle/>
          <a:p>
            <a:pPr marL="0" indent="0">
              <a:buNone/>
            </a:pPr>
            <a:r>
              <a:rPr lang="en-US" sz="2400" dirty="0">
                <a:solidFill>
                  <a:schemeClr val="bg1"/>
                </a:solidFill>
                <a:latin typeface="Gill Sans MT" panose="020B0502020104020203" pitchFamily="34" charset="0"/>
              </a:rPr>
              <a:t>Patrick O’Connor, PE</a:t>
            </a:r>
          </a:p>
          <a:p>
            <a:pPr marL="0" indent="0">
              <a:buNone/>
            </a:pPr>
            <a:r>
              <a:rPr lang="en-US" sz="1800" dirty="0">
                <a:solidFill>
                  <a:schemeClr val="bg1">
                    <a:lumMod val="85000"/>
                  </a:schemeClr>
                </a:solidFill>
                <a:latin typeface="Gill Sans MT" panose="020B0502020104020203" pitchFamily="34" charset="0"/>
              </a:rPr>
              <a:t>Project Engineer, SAWS</a:t>
            </a:r>
          </a:p>
          <a:p>
            <a:pPr marL="0" indent="0">
              <a:buNone/>
            </a:pPr>
            <a:r>
              <a:rPr lang="en-US" sz="2400" dirty="0">
                <a:solidFill>
                  <a:schemeClr val="bg1"/>
                </a:solidFill>
                <a:latin typeface="Gill Sans MT" panose="020B0502020104020203" pitchFamily="34" charset="0"/>
              </a:rPr>
              <a:t>Roxanne L. Lockhart</a:t>
            </a:r>
            <a:endParaRPr lang="en-US" sz="2400" dirty="0">
              <a:solidFill>
                <a:schemeClr val="bg1">
                  <a:lumMod val="85000"/>
                </a:schemeClr>
              </a:solidFill>
              <a:latin typeface="Gill Sans MT" panose="020B0502020104020203" pitchFamily="34" charset="0"/>
            </a:endParaRPr>
          </a:p>
          <a:p>
            <a:pPr marL="0" indent="0">
              <a:buNone/>
            </a:pPr>
            <a:r>
              <a:rPr lang="en-US" sz="2000" dirty="0">
                <a:solidFill>
                  <a:schemeClr val="bg1">
                    <a:lumMod val="85000"/>
                  </a:schemeClr>
                </a:solidFill>
                <a:latin typeface="Gill Sans MT" panose="020B0502020104020203" pitchFamily="34" charset="0"/>
              </a:rPr>
              <a:t>Contract Administrator, SAWS</a:t>
            </a:r>
          </a:p>
          <a:p>
            <a:pPr marL="0" indent="0">
              <a:buNone/>
            </a:pPr>
            <a:r>
              <a:rPr lang="en-US" sz="2400" dirty="0">
                <a:solidFill>
                  <a:schemeClr val="bg1"/>
                </a:solidFill>
                <a:latin typeface="Gill Sans MT" panose="020B0502020104020203" pitchFamily="34" charset="0"/>
              </a:rPr>
              <a:t>Marisol V. Robles</a:t>
            </a:r>
            <a:endParaRPr lang="en-US" sz="2400" dirty="0">
              <a:solidFill>
                <a:schemeClr val="bg1">
                  <a:lumMod val="85000"/>
                </a:schemeClr>
              </a:solidFill>
              <a:latin typeface="Gill Sans MT" panose="020B0502020104020203" pitchFamily="34" charset="0"/>
            </a:endParaRPr>
          </a:p>
          <a:p>
            <a:pPr marL="0" indent="0">
              <a:buNone/>
            </a:pPr>
            <a:r>
              <a:rPr lang="en-US" sz="1800" dirty="0">
                <a:solidFill>
                  <a:schemeClr val="bg1">
                    <a:lumMod val="85000"/>
                  </a:schemeClr>
                </a:solidFill>
                <a:latin typeface="Gill Sans MT" panose="020B0502020104020203" pitchFamily="34" charset="0"/>
              </a:rPr>
              <a:t>SMWVP Program Manager, SAWS</a:t>
            </a:r>
          </a:p>
          <a:p>
            <a:pPr marL="0" indent="0">
              <a:buNone/>
            </a:pPr>
            <a:r>
              <a:rPr lang="en-US" sz="2400" dirty="0">
                <a:solidFill>
                  <a:schemeClr val="bg1"/>
                </a:solidFill>
                <a:latin typeface="Gill Sans MT" panose="020B0502020104020203" pitchFamily="34" charset="0"/>
              </a:rPr>
              <a:t>Ryan Sowa, PE</a:t>
            </a:r>
          </a:p>
          <a:p>
            <a:pPr marL="0" indent="0">
              <a:buNone/>
            </a:pPr>
            <a:r>
              <a:rPr lang="en-US" sz="1800" dirty="0">
                <a:solidFill>
                  <a:schemeClr val="bg1">
                    <a:lumMod val="85000"/>
                  </a:schemeClr>
                </a:solidFill>
                <a:latin typeface="Gill Sans MT" panose="020B0502020104020203" pitchFamily="34" charset="0"/>
              </a:rPr>
              <a:t>Project Engineer of Record, Kimley-Horn &amp; Associates</a:t>
            </a:r>
          </a:p>
          <a:p>
            <a:pPr marL="0" indent="0">
              <a:buNone/>
            </a:pPr>
            <a:endParaRPr lang="en-US" dirty="0">
              <a:solidFill>
                <a:schemeClr val="bg1"/>
              </a:solidFill>
            </a:endParaRPr>
          </a:p>
        </p:txBody>
      </p:sp>
      <p:sp>
        <p:nvSpPr>
          <p:cNvPr id="4" name="TextBox 3">
            <a:extLst>
              <a:ext uri="{FF2B5EF4-FFF2-40B4-BE49-F238E27FC236}">
                <a16:creationId xmlns:a16="http://schemas.microsoft.com/office/drawing/2014/main" xmlns="" id="{E5B10336-AD2E-4392-A40F-566DFC4991E2}"/>
              </a:ext>
            </a:extLst>
          </p:cNvPr>
          <p:cNvSpPr txBox="1"/>
          <p:nvPr/>
        </p:nvSpPr>
        <p:spPr>
          <a:xfrm>
            <a:off x="8310281" y="4706471"/>
            <a:ext cx="3509683" cy="634020"/>
          </a:xfrm>
          <a:prstGeom prst="rect">
            <a:avLst/>
          </a:prstGeom>
          <a:noFill/>
        </p:spPr>
        <p:txBody>
          <a:bodyPr wrap="square" rtlCol="0">
            <a:spAutoFit/>
          </a:bodyPr>
          <a:lstStyle/>
          <a:p>
            <a:pPr>
              <a:buNone/>
            </a:pPr>
            <a:r>
              <a:rPr lang="en-US" sz="1600" dirty="0">
                <a:solidFill>
                  <a:schemeClr val="bg1">
                    <a:lumMod val="85000"/>
                  </a:schemeClr>
                </a:solidFill>
                <a:latin typeface="Gill Sans MT" panose="020B0502020104020203" pitchFamily="34" charset="0"/>
              </a:rPr>
              <a:t>Non-Mandatory Pre-Proposal Meeting</a:t>
            </a:r>
          </a:p>
          <a:p>
            <a:pPr>
              <a:buNone/>
            </a:pPr>
            <a:r>
              <a:rPr lang="en-US" sz="1600" dirty="0">
                <a:solidFill>
                  <a:schemeClr val="bg1">
                    <a:lumMod val="85000"/>
                  </a:schemeClr>
                </a:solidFill>
                <a:latin typeface="Gill Sans MT" panose="020B0502020104020203" pitchFamily="34" charset="0"/>
              </a:rPr>
              <a:t>April 7, 2021 at 9:30 AM</a:t>
            </a:r>
          </a:p>
        </p:txBody>
      </p:sp>
    </p:spTree>
    <p:extLst>
      <p:ext uri="{BB962C8B-B14F-4D97-AF65-F5344CB8AC3E}">
        <p14:creationId xmlns:p14="http://schemas.microsoft.com/office/powerpoint/2010/main" val="402490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Project Information</a:t>
            </a:r>
          </a:p>
        </p:txBody>
      </p:sp>
      <p:sp>
        <p:nvSpPr>
          <p:cNvPr id="3" name="Content Placeholder 2"/>
          <p:cNvSpPr>
            <a:spLocks noGrp="1"/>
          </p:cNvSpPr>
          <p:nvPr>
            <p:ph idx="1"/>
          </p:nvPr>
        </p:nvSpPr>
        <p:spPr>
          <a:xfrm>
            <a:off x="609599" y="1037113"/>
            <a:ext cx="11389896" cy="5011295"/>
          </a:xfrm>
        </p:spPr>
        <p:txBody>
          <a:bodyPr/>
          <a:lstStyle/>
          <a:p>
            <a:r>
              <a:rPr lang="en-US" dirty="0"/>
              <a:t>Contract duration is 450 calendar days</a:t>
            </a:r>
          </a:p>
          <a:p>
            <a:r>
              <a:rPr lang="en-US" dirty="0"/>
              <a:t>Construction cost estimate is approximately $14,740,000.00</a:t>
            </a:r>
          </a:p>
          <a:p>
            <a:r>
              <a:rPr lang="en-US" dirty="0"/>
              <a:t>Procured under Chapter 2269 of Texas Government Code as a Request for Competitive Sealed Proposals (RFCSP)</a:t>
            </a:r>
          </a:p>
          <a:p>
            <a:r>
              <a:rPr lang="en-US" dirty="0"/>
              <a:t>EPA Consent Decree project, which requires additional reporting and retention of document (see Special Conditions)</a:t>
            </a:r>
          </a:p>
          <a:p>
            <a:pPr marL="457200" lvl="1" indent="0">
              <a:buNone/>
            </a:pPr>
            <a:endParaRPr lang="en-US" sz="3200" dirty="0"/>
          </a:p>
        </p:txBody>
      </p:sp>
    </p:spTree>
    <p:extLst>
      <p:ext uri="{BB962C8B-B14F-4D97-AF65-F5344CB8AC3E}">
        <p14:creationId xmlns:p14="http://schemas.microsoft.com/office/powerpoint/2010/main" val="163016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a:xfrm>
            <a:off x="192505" y="824297"/>
            <a:ext cx="11389895" cy="5011295"/>
          </a:xfrm>
        </p:spPr>
        <p:txBody>
          <a:bodyPr/>
          <a:lstStyle/>
          <a:p>
            <a:pPr marL="347472" lvl="1" indent="-347472">
              <a:spcBef>
                <a:spcPts val="0"/>
              </a:spcBef>
              <a:buFont typeface="Arial" pitchFamily="34" charset="0"/>
              <a:buChar char="•"/>
            </a:pPr>
            <a:r>
              <a:rPr lang="en-US" dirty="0"/>
              <a:t>Prevailing Wage Rate and Labor Standards – Section 2.10 of the General Conditions</a:t>
            </a:r>
          </a:p>
          <a:p>
            <a:pPr lvl="1"/>
            <a:r>
              <a:rPr lang="en-US" sz="2400" dirty="0"/>
              <a:t>Certified payroll to be submitted on weekly basis</a:t>
            </a:r>
          </a:p>
          <a:p>
            <a:pPr lvl="1"/>
            <a:r>
              <a:rPr lang="en-US" sz="2400" dirty="0"/>
              <a:t>Wage decisions are included within the specifications</a:t>
            </a:r>
          </a:p>
          <a:p>
            <a:pPr lvl="1"/>
            <a:r>
              <a:rPr lang="en-US" sz="2400" dirty="0"/>
              <a:t>Contractors to utilize LCP Tracker</a:t>
            </a:r>
          </a:p>
          <a:p>
            <a:pPr lvl="1"/>
            <a:r>
              <a:rPr lang="en-US" sz="2400" dirty="0"/>
              <a:t>Site visits are random and unannounced</a:t>
            </a:r>
          </a:p>
          <a:p>
            <a:pPr lvl="1"/>
            <a:r>
              <a:rPr lang="en-US" sz="2400" dirty="0"/>
              <a:t>Interviews will be conducted and will be private &amp; confidential</a:t>
            </a:r>
          </a:p>
          <a:p>
            <a:pPr lvl="1"/>
            <a:r>
              <a:rPr lang="en-US" sz="2400" dirty="0"/>
              <a:t>Payroll records are subject to review</a:t>
            </a:r>
          </a:p>
          <a:p>
            <a:pPr lvl="1"/>
            <a:r>
              <a:rPr lang="en-US" sz="2400" dirty="0"/>
              <a:t>All apprenticeship programs will need to be approved by Department of Labor prior to starting</a:t>
            </a:r>
          </a:p>
          <a:p>
            <a:pPr lvl="1"/>
            <a:r>
              <a:rPr lang="en-US" sz="2400" dirty="0"/>
              <a:t>Contractors are responsible for sub-contractor payroll</a:t>
            </a:r>
          </a:p>
          <a:p>
            <a:pPr lvl="1"/>
            <a:r>
              <a:rPr lang="en-US" sz="2400" dirty="0"/>
              <a:t>Late payrolls delay contractor payments from SAWS</a:t>
            </a:r>
          </a:p>
          <a:p>
            <a:pPr lvl="1"/>
            <a:endParaRPr lang="en-US" sz="2400" dirty="0"/>
          </a:p>
          <a:p>
            <a:pPr lvl="1"/>
            <a:endParaRPr lang="en-US" sz="2400" dirty="0"/>
          </a:p>
          <a:p>
            <a:endParaRPr lang="en-US" dirty="0"/>
          </a:p>
        </p:txBody>
      </p:sp>
    </p:spTree>
    <p:extLst>
      <p:ext uri="{BB962C8B-B14F-4D97-AF65-F5344CB8AC3E}">
        <p14:creationId xmlns:p14="http://schemas.microsoft.com/office/powerpoint/2010/main" val="393618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p:txBody>
          <a:bodyPr/>
          <a:lstStyle/>
          <a:p>
            <a:r>
              <a:rPr lang="en-US" sz="2800" dirty="0"/>
              <a:t>Insurance – Found in Section 5.7 of the General Conditions</a:t>
            </a:r>
          </a:p>
          <a:p>
            <a:pPr lvl="1"/>
            <a:r>
              <a:rPr lang="en-US" sz="2400" dirty="0"/>
              <a:t>Include General Liability for Construction, Pollution Liability, Excess Liability and Installation Floater (in lieu of Builder’s Risk).</a:t>
            </a:r>
          </a:p>
          <a:p>
            <a:pPr lvl="1"/>
            <a:r>
              <a:rPr lang="en-US" sz="2400" dirty="0"/>
              <a:t>Selected contractor must be compliant with all other contracts in order for SAWS to award the contract.</a:t>
            </a:r>
          </a:p>
          <a:p>
            <a:pPr lvl="1"/>
            <a:r>
              <a:rPr lang="en-US" sz="2400" dirty="0"/>
              <a:t>SAWS will request insurance certificate prior to Board award to ensure insurance compliance and expedite execution of the contract.</a:t>
            </a:r>
          </a:p>
          <a:p>
            <a:pPr lvl="1"/>
            <a:r>
              <a:rPr lang="en-US" sz="2400" dirty="0"/>
              <a:t>Insurance must be compliant prior to executing the contract.</a:t>
            </a:r>
          </a:p>
          <a:p>
            <a:endParaRPr lang="en-US" dirty="0"/>
          </a:p>
        </p:txBody>
      </p:sp>
    </p:spTree>
    <p:extLst>
      <p:ext uri="{BB962C8B-B14F-4D97-AF65-F5344CB8AC3E}">
        <p14:creationId xmlns:p14="http://schemas.microsoft.com/office/powerpoint/2010/main" val="356663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Process</a:t>
            </a:r>
          </a:p>
        </p:txBody>
      </p:sp>
      <p:sp>
        <p:nvSpPr>
          <p:cNvPr id="3" name="Content Placeholder 2"/>
          <p:cNvSpPr>
            <a:spLocks noGrp="1"/>
          </p:cNvSpPr>
          <p:nvPr>
            <p:ph idx="1"/>
          </p:nvPr>
        </p:nvSpPr>
        <p:spPr/>
        <p:txBody>
          <a:bodyPr/>
          <a:lstStyle/>
          <a:p>
            <a:pPr marL="393700" lvl="1" indent="-393700" algn="just">
              <a:buFont typeface="Arial" panose="020B0604020202020204" pitchFamily="34" charset="0"/>
              <a:buChar char="•"/>
            </a:pPr>
            <a:r>
              <a:rPr lang="en-US" dirty="0"/>
              <a:t>Technical Evaluation Committee (TEC) will score the proposals based on the evaluation criteria published in the Supplementary Instructions to Respondents to determine the Respondent who can provide the best value to SAWS</a:t>
            </a:r>
          </a:p>
          <a:p>
            <a:pPr marL="457200" lvl="1" indent="-457200">
              <a:buFont typeface="Arial" panose="020B0604020202020204" pitchFamily="34" charset="0"/>
              <a:buChar char="•"/>
            </a:pPr>
            <a:r>
              <a:rPr lang="en-US" dirty="0"/>
              <a:t>Price will be calculated (lowest price receives the highest points) and added to final scores</a:t>
            </a:r>
          </a:p>
          <a:p>
            <a:pPr marL="457200" lvl="1" indent="-457200">
              <a:buFont typeface="Arial" panose="020B0604020202020204" pitchFamily="34" charset="0"/>
              <a:buChar char="•"/>
            </a:pPr>
            <a:r>
              <a:rPr lang="en-US" dirty="0"/>
              <a:t>SMWB will be added to final scores</a:t>
            </a:r>
          </a:p>
          <a:p>
            <a:pPr marL="457200" lvl="1" indent="-457200">
              <a:buFont typeface="Arial" panose="020B0604020202020204" pitchFamily="34" charset="0"/>
              <a:buChar char="•"/>
            </a:pPr>
            <a:r>
              <a:rPr lang="en-US" dirty="0"/>
              <a:t>Selection Evaluation Committee reviews final scores</a:t>
            </a:r>
          </a:p>
          <a:p>
            <a:pPr marL="457200" lvl="1" indent="-457200">
              <a:buFont typeface="Arial" panose="020B0604020202020204" pitchFamily="34" charset="0"/>
              <a:buChar char="•"/>
            </a:pPr>
            <a:r>
              <a:rPr lang="en-US" dirty="0"/>
              <a:t>Negotiations, if any</a:t>
            </a:r>
          </a:p>
          <a:p>
            <a:pPr marL="457200" lvl="1" indent="-457200">
              <a:buFont typeface="Arial" panose="020B0604020202020204" pitchFamily="34" charset="0"/>
              <a:buChar char="•"/>
            </a:pPr>
            <a:r>
              <a:rPr lang="en-US" dirty="0"/>
              <a:t>Board award</a:t>
            </a:r>
          </a:p>
        </p:txBody>
      </p:sp>
    </p:spTree>
    <p:extLst>
      <p:ext uri="{BB962C8B-B14F-4D97-AF65-F5344CB8AC3E}">
        <p14:creationId xmlns:p14="http://schemas.microsoft.com/office/powerpoint/2010/main" val="2584767970"/>
      </p:ext>
    </p:extLst>
  </p:cSld>
  <p:clrMapOvr>
    <a:masterClrMapping/>
  </p:clrMapOvr>
</p:sld>
</file>

<file path=ppt/theme/theme1.xml><?xml version="1.0" encoding="utf-8"?>
<a:theme xmlns:a="http://schemas.openxmlformats.org/drawingml/2006/main" name="2_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OfficalPPT_DRAFT1A</Template>
  <TotalTime>68</TotalTime>
  <Words>3508</Words>
  <Application>Microsoft Office PowerPoint</Application>
  <PresentationFormat>Widescreen</PresentationFormat>
  <Paragraphs>407</Paragraphs>
  <Slides>53</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53</vt:i4>
      </vt:variant>
    </vt:vector>
  </HeadingPairs>
  <TitlesOfParts>
    <vt:vector size="63" baseType="lpstr">
      <vt:lpstr>Arial Unicode MS</vt:lpstr>
      <vt:lpstr>Arial</vt:lpstr>
      <vt:lpstr>Arial Black</vt:lpstr>
      <vt:lpstr>Calibri</vt:lpstr>
      <vt:lpstr>Gill Sans MT</vt:lpstr>
      <vt:lpstr>Times New Roman</vt:lpstr>
      <vt:lpstr>Wingdings</vt:lpstr>
      <vt:lpstr>2_OfficalPPT_DRAFT1A</vt:lpstr>
      <vt:lpstr>1 title slide</vt:lpstr>
      <vt:lpstr>1_OfficalPPT_DRAFT1A</vt:lpstr>
      <vt:lpstr> W-2: Huebner Creek – Eckhert to Bandera</vt:lpstr>
      <vt:lpstr>WebEx Meeting Information</vt:lpstr>
      <vt:lpstr>Oral Statements</vt:lpstr>
      <vt:lpstr>Meeting Agenda</vt:lpstr>
      <vt:lpstr>Project Overview</vt:lpstr>
      <vt:lpstr>Key Project Information</vt:lpstr>
      <vt:lpstr>Contract Requirements</vt:lpstr>
      <vt:lpstr>Contract Requirements</vt:lpstr>
      <vt:lpstr>Evaluation Process</vt:lpstr>
      <vt:lpstr>Required Experience</vt:lpstr>
      <vt:lpstr>Evaluation Criteria</vt:lpstr>
      <vt:lpstr>Evaluation Criteria</vt:lpstr>
      <vt:lpstr>Evaluation Criteria</vt:lpstr>
      <vt:lpstr>Evaluation Criteria</vt:lpstr>
      <vt:lpstr>Evaluation Criteria</vt:lpstr>
      <vt:lpstr>Evaluation Criteria</vt:lpstr>
      <vt:lpstr>Evaluation Criteria</vt:lpstr>
      <vt:lpstr>Evaluation Criteria</vt:lpstr>
      <vt:lpstr>Evaluation Criteria</vt:lpstr>
      <vt:lpstr>Evaluation Criteria</vt:lpstr>
      <vt:lpstr>SMWVB Scoring</vt:lpstr>
      <vt:lpstr>Accepted SMWVB Certification Agency</vt:lpstr>
      <vt:lpstr>Good Faith Effort Plan (GFEP) FAQs </vt:lpstr>
      <vt:lpstr>Post Award: Subcontractor Payment &amp; Utilization Reporting (S.P.U.R.) System 1. Subcontractor &amp; Supplier Payment Tracking 2. Subcontractor and Supplier Additions or Substitutions  3. LCP Tracker   4. Must be Current and Accurate before Retainage is released https://saws.smwbe.com   </vt:lpstr>
      <vt:lpstr>Proposal Packet Preparation</vt:lpstr>
      <vt:lpstr>Proposal Packet Preparation</vt:lpstr>
      <vt:lpstr>Proposal Packet Preparation </vt:lpstr>
      <vt:lpstr>Additional Reminders</vt:lpstr>
      <vt:lpstr>Communication Reminders </vt:lpstr>
      <vt:lpstr>Key Dates</vt:lpstr>
      <vt:lpstr>Submission Due Date </vt:lpstr>
      <vt:lpstr>Contract Background</vt:lpstr>
      <vt:lpstr>Contract Background</vt:lpstr>
      <vt:lpstr>Contract Background</vt:lpstr>
      <vt:lpstr>Contract Requirements</vt:lpstr>
      <vt:lpstr>Contract Requirements</vt:lpstr>
      <vt:lpstr>Contract Requirements</vt:lpstr>
      <vt:lpstr>Contract Requirements</vt:lpstr>
      <vt:lpstr>Project Overview</vt:lpstr>
      <vt:lpstr>Project Details</vt:lpstr>
      <vt:lpstr>Floodway Construction</vt:lpstr>
      <vt:lpstr>Sewer Abandonment</vt:lpstr>
      <vt:lpstr>Contractor Access &amp; Work Area Limits</vt:lpstr>
      <vt:lpstr>Manhole Material Options</vt:lpstr>
      <vt:lpstr>Pipe Bedding and Backfill</vt:lpstr>
      <vt:lpstr>Manhole Venting</vt:lpstr>
      <vt:lpstr>Additional Project Details</vt:lpstr>
      <vt:lpstr>Upstream Tie-In Point</vt:lpstr>
      <vt:lpstr>Downstream Tie-in Point</vt:lpstr>
      <vt:lpstr>Special Conditions – Rock Excavation</vt:lpstr>
      <vt:lpstr>Questions </vt:lpstr>
      <vt:lpstr>PowerPoint Presentation</vt:lpstr>
      <vt:lpstr> W-2: Huebner Creek – Eckhert to Bandera</vt:lpstr>
    </vt:vector>
  </TitlesOfParts>
  <Company>SAWS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Roxanne Lockhart L</cp:lastModifiedBy>
  <cp:revision>232</cp:revision>
  <dcterms:created xsi:type="dcterms:W3CDTF">2012-11-29T16:16:02Z</dcterms:created>
  <dcterms:modified xsi:type="dcterms:W3CDTF">2021-04-06T17:21:41Z</dcterms:modified>
</cp:coreProperties>
</file>